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336808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366540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82135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331235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185673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78383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366163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35108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183552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374571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1F961C-183B-4486-9D72-E0D9F13DA1CB}" type="datetimeFigureOut">
              <a:rPr lang="ru-RU" smtClean="0"/>
              <a:pPr/>
              <a:t>22.06.2020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226089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F961C-183B-4486-9D72-E0D9F13DA1CB}" type="datetimeFigureOut">
              <a:rPr lang="ru-RU" smtClean="0"/>
              <a:pPr/>
              <a:t>22.06.2020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D3134-1437-4DBE-9CCB-1AB912361533}" type="slidenum">
              <a:rPr lang="ru-RU" smtClean="0"/>
              <a:pPr/>
              <a:t>‹#›</a:t>
            </a:fld>
            <a:endParaRPr lang="ru-RU"/>
          </a:p>
        </p:txBody>
      </p:sp>
    </p:spTree>
    <p:extLst>
      <p:ext uri="{BB962C8B-B14F-4D97-AF65-F5344CB8AC3E}">
        <p14:creationId xmlns:p14="http://schemas.microsoft.com/office/powerpoint/2010/main" xmlns="" val="3911502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k.com/club160975465"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13" y="3175"/>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71472" y="1484784"/>
            <a:ext cx="7929618" cy="3046988"/>
          </a:xfrm>
          <a:prstGeom prst="rect">
            <a:avLst/>
          </a:prstGeom>
          <a:noFill/>
        </p:spPr>
        <p:txBody>
          <a:bodyPr wrap="square" rtlCol="0">
            <a:spAutoFit/>
          </a:bodyPr>
          <a:lstStyle/>
          <a:p>
            <a:pPr algn="ctr"/>
            <a:r>
              <a:rPr lang="ru-RU" sz="4800" b="1" dirty="0" smtClean="0">
                <a:latin typeface="Times New Roman" panose="02020603050405020304" pitchFamily="18" charset="0"/>
                <a:cs typeface="Times New Roman" panose="02020603050405020304" pitchFamily="18" charset="0"/>
              </a:rPr>
              <a:t>Методические рекомендации</a:t>
            </a:r>
            <a:r>
              <a:rPr lang="ru-RU" sz="4800" b="1" dirty="0" smtClean="0">
                <a:latin typeface="Times New Roman" panose="02020603050405020304" pitchFamily="18" charset="0"/>
                <a:cs typeface="Times New Roman" panose="02020603050405020304" pitchFamily="18" charset="0"/>
              </a:rPr>
              <a:t> </a:t>
            </a:r>
            <a:r>
              <a:rPr lang="ru-RU" sz="4800" b="1" dirty="0" smtClean="0">
                <a:latin typeface="Times New Roman" panose="02020603050405020304" pitchFamily="18" charset="0"/>
                <a:cs typeface="Times New Roman" panose="02020603050405020304" pitchFamily="18" charset="0"/>
              </a:rPr>
              <a:t>родителям </a:t>
            </a:r>
          </a:p>
          <a:p>
            <a:pPr algn="ctr"/>
            <a:r>
              <a:rPr lang="ru-RU" sz="4800" b="1" dirty="0" smtClean="0">
                <a:latin typeface="Times New Roman" panose="02020603050405020304" pitchFamily="18" charset="0"/>
                <a:cs typeface="Times New Roman" panose="02020603050405020304" pitchFamily="18" charset="0"/>
              </a:rPr>
              <a:t>для общего развития детей раннего возраста </a:t>
            </a:r>
          </a:p>
        </p:txBody>
      </p:sp>
    </p:spTree>
    <p:extLst>
      <p:ext uri="{BB962C8B-B14F-4D97-AF65-F5344CB8AC3E}">
        <p14:creationId xmlns:p14="http://schemas.microsoft.com/office/powerpoint/2010/main" xmlns="" val="227087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971600" y="764704"/>
            <a:ext cx="4968552" cy="3408625"/>
          </a:xfrm>
          <a:prstGeom prst="rect">
            <a:avLst/>
          </a:prstGeom>
          <a:noFill/>
        </p:spPr>
        <p:txBody>
          <a:bodyPr wrap="square" rtlCol="0">
            <a:spAutoFit/>
          </a:bodyPr>
          <a:lstStyle/>
          <a:p>
            <a:pPr algn="ctr"/>
            <a:endParaRPr lang="ru-RU" sz="2000" dirty="0" smtClean="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a:p>
            <a:pPr algn="ctr"/>
            <a:endParaRPr lang="ru-RU" sz="2000" dirty="0" smtClean="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Уважаемые родители!</a:t>
            </a:r>
          </a:p>
          <a:p>
            <a:pPr algn="ctr"/>
            <a:r>
              <a:rPr lang="ru-RU" sz="2000" dirty="0" smtClean="0">
                <a:latin typeface="Times New Roman" panose="02020603050405020304" pitchFamily="18" charset="0"/>
                <a:cs typeface="Times New Roman" panose="02020603050405020304" pitchFamily="18" charset="0"/>
              </a:rPr>
              <a:t>Много интересного и познавательного можно посмотреть перейдя по этой ссылке</a:t>
            </a:r>
          </a:p>
          <a:p>
            <a:pPr algn="ctr"/>
            <a:endParaRPr lang="ru-RU" sz="2000" dirty="0" smtClean="0">
              <a:latin typeface="Times New Roman" panose="02020603050405020304" pitchFamily="18" charset="0"/>
              <a:cs typeface="Times New Roman" panose="02020603050405020304" pitchFamily="18" charset="0"/>
            </a:endParaRPr>
          </a:p>
          <a:p>
            <a:pPr algn="ctr">
              <a:lnSpc>
                <a:spcPts val="1440"/>
              </a:lnSpc>
              <a:spcBef>
                <a:spcPts val="750"/>
              </a:spcBef>
              <a:spcAft>
                <a:spcPts val="2250"/>
              </a:spcAft>
            </a:pPr>
            <a:r>
              <a:rPr lang="ru-RU" u="sng" kern="1800" dirty="0">
                <a:solidFill>
                  <a:srgbClr val="0000FF"/>
                </a:solidFill>
                <a:latin typeface="Arial"/>
                <a:ea typeface="Times New Roman"/>
                <a:cs typeface="Times New Roman"/>
                <a:hlinkClick r:id="rId3"/>
              </a:rPr>
              <a:t>https://vk.com/club160975465</a:t>
            </a:r>
            <a:endParaRPr lang="ru-RU" sz="1000" dirty="0">
              <a:ea typeface="Calibri"/>
              <a:cs typeface="Times New Roman"/>
            </a:endParaRPr>
          </a:p>
          <a:p>
            <a:endParaRPr lang="ru-RU" dirty="0"/>
          </a:p>
        </p:txBody>
      </p:sp>
    </p:spTree>
    <p:extLst>
      <p:ext uri="{BB962C8B-B14F-4D97-AF65-F5344CB8AC3E}">
        <p14:creationId xmlns:p14="http://schemas.microsoft.com/office/powerpoint/2010/main" xmlns="" val="3788315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55576" y="2636912"/>
            <a:ext cx="6624736" cy="769441"/>
          </a:xfrm>
          <a:prstGeom prst="rect">
            <a:avLst/>
          </a:prstGeom>
          <a:noFill/>
        </p:spPr>
        <p:txBody>
          <a:bodyPr wrap="square" rtlCol="0">
            <a:spAutoFit/>
          </a:bodyPr>
          <a:lstStyle/>
          <a:p>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Спасибо за внимание</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870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voyrebenok.ru/images/presentation/nice/b/01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flipH="1">
            <a:off x="107502" y="620688"/>
            <a:ext cx="6408713" cy="5317353"/>
          </a:xfrm>
          <a:prstGeom prst="rect">
            <a:avLst/>
          </a:prstGeom>
          <a:noFill/>
        </p:spPr>
        <p:txBody>
          <a:bodyPr wrap="square" rtlCol="0">
            <a:spAutoFit/>
          </a:bodyPr>
          <a:lstStyle/>
          <a:p>
            <a:pPr>
              <a:lnSpc>
                <a:spcPct val="115000"/>
              </a:lnSpc>
              <a:spcAft>
                <a:spcPts val="1000"/>
              </a:spcAft>
            </a:pPr>
            <a:r>
              <a:rPr lang="ru-RU" dirty="0" smtClean="0">
                <a:effectLst/>
                <a:latin typeface="Times New Roman"/>
                <a:ea typeface="Calibri"/>
                <a:cs typeface="Times New Roman"/>
              </a:rPr>
              <a:t>2-летний возраст – переходной. Малыш еще не избавился от модели поведения ребенка раннего возраста, но уже старается проявлять свое «Я». Он эмоционален. Ему пока сложно надолго задерживать внимание на одном предмете. Однако он уже умеет сосредотачиваться на одном виде деятельности 15-20 минут, конечно, если это ему интересно.</a:t>
            </a:r>
            <a:endParaRPr lang="ru-RU" sz="1600" dirty="0">
              <a:ea typeface="Calibri"/>
              <a:cs typeface="Times New Roman"/>
            </a:endParaRPr>
          </a:p>
          <a:p>
            <a:pPr>
              <a:lnSpc>
                <a:spcPct val="115000"/>
              </a:lnSpc>
              <a:spcAft>
                <a:spcPts val="1000"/>
              </a:spcAft>
            </a:pPr>
            <a:r>
              <a:rPr lang="ru-RU" dirty="0" smtClean="0">
                <a:effectLst/>
                <a:latin typeface="Times New Roman"/>
                <a:ea typeface="Calibri"/>
                <a:cs typeface="Times New Roman"/>
              </a:rPr>
              <a:t>Из-за особенностей психоэмоционального развития двухлетки основным видом его деятельности является игра. Через игровые занятия и упражнения осуществляется его умственное, психическое и социальное становление. С другой стороны, игра не должна быть бесцельной. Чтобы каждая минута игры приносила малышу пользу, необходимо, чтобы упражнения были направлены на: развитие логического мышления, устной речи, внимательности, интеллектуальных способностей, изучение свойств предметов, окружающего мира.</a:t>
            </a:r>
            <a:endParaRPr lang="ru-RU" sz="1600" dirty="0">
              <a:ea typeface="Calibri"/>
              <a:cs typeface="Times New Roman"/>
            </a:endParaRPr>
          </a:p>
        </p:txBody>
      </p:sp>
    </p:spTree>
    <p:extLst>
      <p:ext uri="{BB962C8B-B14F-4D97-AF65-F5344CB8AC3E}">
        <p14:creationId xmlns:p14="http://schemas.microsoft.com/office/powerpoint/2010/main" xmlns="" val="2159716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95536" y="692696"/>
            <a:ext cx="6264696" cy="2259593"/>
          </a:xfrm>
          <a:prstGeom prst="rect">
            <a:avLst/>
          </a:prstGeom>
          <a:noFill/>
        </p:spPr>
        <p:txBody>
          <a:bodyPr wrap="square" rtlCol="0">
            <a:spAutoFit/>
          </a:bodyPr>
          <a:lstStyle/>
          <a:p>
            <a:pPr>
              <a:lnSpc>
                <a:spcPts val="2100"/>
              </a:lnSpc>
              <a:spcAft>
                <a:spcPts val="1125"/>
              </a:spcAft>
            </a:pPr>
            <a:r>
              <a:rPr lang="ru-RU" b="1" dirty="0" smtClean="0">
                <a:latin typeface="Times New Roman" panose="02020603050405020304" pitchFamily="18" charset="0"/>
                <a:ea typeface="Times New Roman"/>
                <a:cs typeface="Times New Roman" panose="02020603050405020304" pitchFamily="18" charset="0"/>
              </a:rPr>
              <a:t>Координация и моторика рук</a:t>
            </a:r>
          </a:p>
          <a:p>
            <a:pPr>
              <a:lnSpc>
                <a:spcPts val="2100"/>
              </a:lnSpc>
              <a:spcAft>
                <a:spcPts val="1125"/>
              </a:spcAft>
            </a:pPr>
            <a:r>
              <a:rPr lang="ru-RU" sz="1600" dirty="0" smtClean="0">
                <a:latin typeface="Times New Roman" panose="02020603050405020304" pitchFamily="18" charset="0"/>
                <a:ea typeface="Times New Roman"/>
                <a:cs typeface="Times New Roman" panose="02020603050405020304" pitchFamily="18" charset="0"/>
              </a:rPr>
              <a:t>С полутора лет малыши начинают проявлять интерес к ощущениям. Они увлекаются своими ручками, часто их рассматривают. В этот период важно развитие мелкой моторики. Занятия для развития моторики должны включать в себя игру с пальчиками. Можно использовать занимательные стишки.</a:t>
            </a:r>
          </a:p>
          <a:p>
            <a:pPr>
              <a:lnSpc>
                <a:spcPts val="2100"/>
              </a:lnSpc>
              <a:spcAft>
                <a:spcPts val="1125"/>
              </a:spcAft>
            </a:pPr>
            <a:endParaRPr lang="ru-RU" sz="1400" dirty="0">
              <a:latin typeface="Times New Roman" panose="02020603050405020304" pitchFamily="18" charset="0"/>
              <a:ea typeface="Calibri"/>
              <a:cs typeface="Times New Roman" panose="02020603050405020304" pitchFamily="18" charset="0"/>
            </a:endParaRPr>
          </a:p>
        </p:txBody>
      </p:sp>
      <p:sp>
        <p:nvSpPr>
          <p:cNvPr id="3" name="TextBox 2"/>
          <p:cNvSpPr txBox="1"/>
          <p:nvPr/>
        </p:nvSpPr>
        <p:spPr>
          <a:xfrm>
            <a:off x="107504" y="2492896"/>
            <a:ext cx="5040560" cy="4185761"/>
          </a:xfrm>
          <a:prstGeom prst="rect">
            <a:avLst/>
          </a:prstGeom>
          <a:noFill/>
        </p:spPr>
        <p:txBody>
          <a:bodyPr wrap="square" rtlCol="0">
            <a:spAutoFit/>
          </a:bodyPr>
          <a:lstStyle/>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СЕМЬЯ</a:t>
            </a:r>
            <a:endParaRPr lang="ru-RU" sz="1400" b="1"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Пальчики дружные гладить одной рукой кисть другой руки</a:t>
            </a:r>
          </a:p>
          <a:p>
            <a:r>
              <a:rPr lang="ru-RU" sz="1600" dirty="0">
                <a:latin typeface="Times New Roman" panose="02020603050405020304" pitchFamily="18" charset="0"/>
                <a:cs typeface="Times New Roman" panose="02020603050405020304" pitchFamily="18" charset="0"/>
              </a:rPr>
              <a:t>Все такие нужные!</a:t>
            </a:r>
          </a:p>
          <a:p>
            <a:r>
              <a:rPr lang="ru-RU" sz="1600" dirty="0">
                <a:latin typeface="Times New Roman" panose="02020603050405020304" pitchFamily="18" charset="0"/>
                <a:cs typeface="Times New Roman" panose="02020603050405020304" pitchFamily="18" charset="0"/>
              </a:rPr>
              <a:t>Этот пальчик – дедушка указательным пальцем левой руки </a:t>
            </a:r>
            <a:r>
              <a:rPr lang="ru-RU" sz="1600" dirty="0" smtClean="0">
                <a:latin typeface="Times New Roman" panose="02020603050405020304" pitchFamily="18" charset="0"/>
                <a:cs typeface="Times New Roman" panose="02020603050405020304" pitchFamily="18" charset="0"/>
              </a:rPr>
              <a:t>дотронуться до </a:t>
            </a:r>
            <a:r>
              <a:rPr lang="ru-RU" sz="1600" dirty="0">
                <a:latin typeface="Times New Roman" panose="02020603050405020304" pitchFamily="18" charset="0"/>
                <a:cs typeface="Times New Roman" panose="02020603050405020304" pitchFamily="18" charset="0"/>
              </a:rPr>
              <a:t>большого пальца правой руки.</a:t>
            </a:r>
          </a:p>
          <a:p>
            <a:r>
              <a:rPr lang="ru-RU" sz="1600" dirty="0">
                <a:latin typeface="Times New Roman" panose="02020603050405020304" pitchFamily="18" charset="0"/>
                <a:cs typeface="Times New Roman" panose="02020603050405020304" pitchFamily="18" charset="0"/>
              </a:rPr>
              <a:t>Этот пальчик – бабушка дотронуться до </a:t>
            </a:r>
            <a:r>
              <a:rPr lang="ru-RU" sz="1600" dirty="0" smtClean="0">
                <a:latin typeface="Times New Roman" panose="02020603050405020304" pitchFamily="18" charset="0"/>
                <a:cs typeface="Times New Roman" panose="02020603050405020304" pitchFamily="18" charset="0"/>
              </a:rPr>
              <a:t>указательного пальца</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Этот пальчик – папочка дотронуться до среднего пальца.</a:t>
            </a:r>
          </a:p>
          <a:p>
            <a:r>
              <a:rPr lang="ru-RU" sz="1600" dirty="0">
                <a:latin typeface="Times New Roman" panose="02020603050405020304" pitchFamily="18" charset="0"/>
                <a:cs typeface="Times New Roman" panose="02020603050405020304" pitchFamily="18" charset="0"/>
              </a:rPr>
              <a:t>Этот пальчик – мамочка дотронуться до безымянного пальца.</a:t>
            </a:r>
          </a:p>
          <a:p>
            <a:r>
              <a:rPr lang="ru-RU" sz="1600" dirty="0">
                <a:latin typeface="Times New Roman" panose="02020603050405020304" pitchFamily="18" charset="0"/>
                <a:cs typeface="Times New Roman" panose="02020603050405020304" pitchFamily="18" charset="0"/>
              </a:rPr>
              <a:t>А этот пальчик – я, дотронуться до мизинца.</a:t>
            </a:r>
          </a:p>
          <a:p>
            <a:r>
              <a:rPr lang="ru-RU" sz="1600" dirty="0">
                <a:latin typeface="Times New Roman" panose="02020603050405020304" pitchFamily="18" charset="0"/>
                <a:cs typeface="Times New Roman" panose="02020603050405020304" pitchFamily="18" charset="0"/>
              </a:rPr>
              <a:t>А это вся моя семья! Выполнить движение «фонарики».</a:t>
            </a:r>
          </a:p>
        </p:txBody>
      </p:sp>
      <p:sp>
        <p:nvSpPr>
          <p:cNvPr id="4" name="TextBox 3"/>
          <p:cNvSpPr txBox="1"/>
          <p:nvPr/>
        </p:nvSpPr>
        <p:spPr>
          <a:xfrm>
            <a:off x="5148064" y="3068961"/>
            <a:ext cx="3995936" cy="2523768"/>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ПРИЛЕТЕЛИ ГУЛИ</a:t>
            </a:r>
          </a:p>
          <a:p>
            <a:r>
              <a:rPr lang="ru-RU" sz="1600" dirty="0">
                <a:latin typeface="Times New Roman" panose="02020603050405020304" pitchFamily="18" charset="0"/>
                <a:cs typeface="Times New Roman" panose="02020603050405020304" pitchFamily="18" charset="0"/>
              </a:rPr>
              <a:t>Прилетели гули, (махать руками, как крылышками)</a:t>
            </a:r>
          </a:p>
          <a:p>
            <a:r>
              <a:rPr lang="ru-RU" sz="1600" dirty="0">
                <a:latin typeface="Times New Roman" panose="02020603050405020304" pitchFamily="18" charset="0"/>
                <a:cs typeface="Times New Roman" panose="02020603050405020304" pitchFamily="18" charset="0"/>
              </a:rPr>
              <a:t>Гули – голубочки</a:t>
            </a:r>
          </a:p>
          <a:p>
            <a:r>
              <a:rPr lang="ru-RU" sz="1600" dirty="0">
                <a:latin typeface="Times New Roman" panose="02020603050405020304" pitchFamily="18" charset="0"/>
                <a:cs typeface="Times New Roman" panose="02020603050405020304" pitchFamily="18" charset="0"/>
              </a:rPr>
              <a:t>Сели на головку (положить руки на голову)</a:t>
            </a:r>
          </a:p>
          <a:p>
            <a:r>
              <a:rPr lang="ru-RU" sz="1600" dirty="0">
                <a:latin typeface="Times New Roman" panose="02020603050405020304" pitchFamily="18" charset="0"/>
                <a:cs typeface="Times New Roman" panose="02020603050405020304" pitchFamily="18" charset="0"/>
              </a:rPr>
              <a:t>На головку дочке.</a:t>
            </a:r>
          </a:p>
          <a:p>
            <a:r>
              <a:rPr lang="ru-RU" sz="1600" dirty="0">
                <a:latin typeface="Times New Roman" panose="02020603050405020304" pitchFamily="18" charset="0"/>
                <a:cs typeface="Times New Roman" panose="02020603050405020304" pitchFamily="18" charset="0"/>
              </a:rPr>
              <a:t>Ты, моя дочка,</a:t>
            </a:r>
          </a:p>
          <a:p>
            <a:r>
              <a:rPr lang="ru-RU" sz="1600" dirty="0">
                <a:latin typeface="Times New Roman" panose="02020603050405020304" pitchFamily="18" charset="0"/>
                <a:cs typeface="Times New Roman" panose="02020603050405020304" pitchFamily="18" charset="0"/>
              </a:rPr>
              <a:t>Помаши ладошкой.</a:t>
            </a:r>
          </a:p>
          <a:p>
            <a:r>
              <a:rPr lang="ru-RU" sz="1600" dirty="0">
                <a:latin typeface="Times New Roman" panose="02020603050405020304" pitchFamily="18" charset="0"/>
                <a:cs typeface="Times New Roman" panose="02020603050405020304" pitchFamily="18" charset="0"/>
              </a:rPr>
              <a:t>Кыш – кыш – кыш! (Махать кистями рук, прогоняя гулю)</a:t>
            </a:r>
          </a:p>
        </p:txBody>
      </p:sp>
    </p:spTree>
    <p:extLst>
      <p:ext uri="{BB962C8B-B14F-4D97-AF65-F5344CB8AC3E}">
        <p14:creationId xmlns:p14="http://schemas.microsoft.com/office/powerpoint/2010/main" xmlns="" val="101134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0" y="116632"/>
            <a:ext cx="9143999" cy="8063746"/>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Доказано, что мелкая моторика напрямую связана с уровнем </a:t>
            </a:r>
            <a:r>
              <a:rPr lang="ru-RU" sz="1400" dirty="0" smtClean="0">
                <a:latin typeface="Times New Roman" panose="02020603050405020304" pitchFamily="18" charset="0"/>
                <a:cs typeface="Times New Roman" panose="02020603050405020304" pitchFamily="18" charset="0"/>
              </a:rPr>
              <a:t> интеллекта </a:t>
            </a:r>
            <a:r>
              <a:rPr lang="ru-RU" sz="1400" dirty="0">
                <a:latin typeface="Times New Roman" panose="02020603050405020304" pitchFamily="18" charset="0"/>
                <a:cs typeface="Times New Roman" panose="02020603050405020304" pitchFamily="18" charset="0"/>
              </a:rPr>
              <a:t>и речи детей, поэтому ее укреплению нужно уделять много внимания наряду с упражнениями на развитие познавательных процессов. </a:t>
            </a:r>
            <a:r>
              <a:rPr lang="ru-RU" sz="1400" dirty="0" smtClean="0">
                <a:latin typeface="Times New Roman" panose="02020603050405020304" pitchFamily="18" charset="0"/>
                <a:cs typeface="Times New Roman" panose="02020603050405020304" pitchFamily="18" charset="0"/>
              </a:rPr>
              <a:t> Ребенка </a:t>
            </a:r>
            <a:r>
              <a:rPr lang="ru-RU" sz="1400" dirty="0">
                <a:latin typeface="Times New Roman" panose="02020603050405020304" pitchFamily="18" charset="0"/>
                <a:cs typeface="Times New Roman" panose="02020603050405020304" pitchFamily="18" charset="0"/>
              </a:rPr>
              <a:t>можно занять:</a:t>
            </a:r>
          </a:p>
          <a:p>
            <a:r>
              <a:rPr lang="ru-RU" sz="1400" dirty="0" smtClean="0">
                <a:latin typeface="Times New Roman" panose="02020603050405020304" pitchFamily="18" charset="0"/>
                <a:cs typeface="Times New Roman" panose="02020603050405020304" pitchFamily="18" charset="0"/>
              </a:rPr>
              <a:t>• Лепкой</a:t>
            </a:r>
            <a:r>
              <a:rPr lang="ru-RU" sz="1400" dirty="0">
                <a:latin typeface="Times New Roman" panose="02020603050405020304" pitchFamily="18" charset="0"/>
                <a:cs typeface="Times New Roman" panose="02020603050405020304" pitchFamily="18" charset="0"/>
              </a:rPr>
              <a:t>. Начинать нужно с самых простых фигурок, предложить малышу скатать колбаску, шарик. После освоения элементарных навыков, можно начать лепить более сложные фигуры. Занятия нужно постепенно усложнять</a:t>
            </a:r>
            <a:r>
              <a:rPr lang="ru-RU" sz="1400" dirty="0" smtClean="0">
                <a:latin typeface="Times New Roman" panose="02020603050405020304" pitchFamily="18" charset="0"/>
                <a:cs typeface="Times New Roman" panose="02020603050405020304" pitchFamily="18" charset="0"/>
              </a:rPr>
              <a:t>. Подключайте </a:t>
            </a:r>
            <a:r>
              <a:rPr lang="ru-RU" sz="1400" dirty="0">
                <a:latin typeface="Times New Roman" panose="02020603050405020304" pitchFamily="18" charset="0"/>
                <a:cs typeface="Times New Roman" panose="02020603050405020304" pitchFamily="18" charset="0"/>
              </a:rPr>
              <a:t>к процессу изучение цветов.</a:t>
            </a:r>
          </a:p>
          <a:p>
            <a:r>
              <a:rPr lang="ru-RU" sz="1400" dirty="0" smtClean="0">
                <a:latin typeface="Times New Roman" panose="02020603050405020304" pitchFamily="18" charset="0"/>
                <a:cs typeface="Times New Roman" panose="02020603050405020304" pitchFamily="18" charset="0"/>
              </a:rPr>
              <a:t>• Аппликацией</a:t>
            </a:r>
            <a:r>
              <a:rPr lang="ru-RU" sz="1400" dirty="0">
                <a:latin typeface="Times New Roman" panose="02020603050405020304" pitchFamily="18" charset="0"/>
                <a:cs typeface="Times New Roman" panose="02020603050405020304" pitchFamily="18" charset="0"/>
              </a:rPr>
              <a:t>. Это занятие не только укрепит пальчики, но и разовьет творческое мышление.</a:t>
            </a:r>
          </a:p>
          <a:p>
            <a:r>
              <a:rPr lang="ru-RU" sz="1400" dirty="0" smtClean="0">
                <a:latin typeface="Times New Roman" panose="02020603050405020304" pitchFamily="18" charset="0"/>
                <a:cs typeface="Times New Roman" panose="02020603050405020304" pitchFamily="18" charset="0"/>
              </a:rPr>
              <a:t>• Рисованием</a:t>
            </a:r>
            <a:r>
              <a:rPr lang="ru-RU" sz="1400" dirty="0">
                <a:latin typeface="Times New Roman" panose="02020603050405020304" pitchFamily="18" charset="0"/>
                <a:cs typeface="Times New Roman" panose="02020603050405020304" pitchFamily="18" charset="0"/>
              </a:rPr>
              <a:t>. Одно из самых любимых занятий детей. Можно рисовать карандашами, красками, фломастерами</a:t>
            </a:r>
            <a:r>
              <a:rPr lang="ru-RU" sz="1400" dirty="0" smtClean="0">
                <a:latin typeface="Times New Roman" panose="02020603050405020304" pitchFamily="18" charset="0"/>
                <a:cs typeface="Times New Roman" panose="02020603050405020304" pitchFamily="18" charset="0"/>
              </a:rPr>
              <a:t>. Можно сделать трафареты из подручных материалов в виде геометрических фигур.</a:t>
            </a: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                                   Трафареты                                                                            Игра «Раскопки»</a:t>
            </a:r>
            <a:endParaRPr lang="ru-RU" sz="1400" dirty="0">
              <a:latin typeface="Times New Roman" panose="02020603050405020304" pitchFamily="18" charset="0"/>
              <a:cs typeface="Times New Roman" panose="02020603050405020304" pitchFamily="18" charset="0"/>
            </a:endParaRPr>
          </a:p>
          <a:p>
            <a:pPr lvl="0"/>
            <a:endParaRPr lang="ru-RU" sz="1400" dirty="0" smtClean="0">
              <a:solidFill>
                <a:prstClr val="black"/>
              </a:solidFill>
              <a:latin typeface="Times New Roman" panose="02020603050405020304" pitchFamily="18" charset="0"/>
              <a:cs typeface="Times New Roman" panose="02020603050405020304" pitchFamily="18" charset="0"/>
            </a:endParaRPr>
          </a:p>
          <a:p>
            <a:pPr lvl="0"/>
            <a:r>
              <a:rPr lang="ru-RU" sz="1400" dirty="0" smtClean="0">
                <a:solidFill>
                  <a:prstClr val="black"/>
                </a:solidFill>
                <a:latin typeface="Times New Roman" panose="02020603050405020304" pitchFamily="18" charset="0"/>
                <a:cs typeface="Times New Roman" panose="02020603050405020304" pitchFamily="18" charset="0"/>
              </a:rPr>
              <a:t>Развитию </a:t>
            </a:r>
            <a:r>
              <a:rPr lang="ru-RU" sz="1400" dirty="0">
                <a:solidFill>
                  <a:prstClr val="black"/>
                </a:solidFill>
                <a:latin typeface="Times New Roman" panose="02020603050405020304" pitchFamily="18" charset="0"/>
                <a:cs typeface="Times New Roman" panose="02020603050405020304" pitchFamily="18" charset="0"/>
              </a:rPr>
              <a:t>моторики рук так же способствуют различные игры, например такие как: </a:t>
            </a:r>
          </a:p>
          <a:p>
            <a:pPr lvl="0"/>
            <a:r>
              <a:rPr lang="ru-RU" sz="1400" dirty="0">
                <a:solidFill>
                  <a:prstClr val="black"/>
                </a:solidFill>
                <a:latin typeface="Times New Roman" panose="02020603050405020304" pitchFamily="18" charset="0"/>
                <a:cs typeface="Times New Roman" panose="02020603050405020304" pitchFamily="18" charset="0"/>
              </a:rPr>
              <a:t>Игры с водой. Предложите малышу перелить воду из одной чашки в другую с помощью губки, собрать воду с любой поверхности с помощью пипетки. </a:t>
            </a:r>
          </a:p>
          <a:p>
            <a:pPr lvl="0"/>
            <a:r>
              <a:rPr lang="ru-RU" sz="1400" dirty="0">
                <a:solidFill>
                  <a:prstClr val="black"/>
                </a:solidFill>
                <a:latin typeface="Times New Roman" panose="02020603050405020304" pitchFamily="18" charset="0"/>
                <a:cs typeface="Times New Roman" panose="02020603050405020304" pitchFamily="18" charset="0"/>
              </a:rPr>
              <a:t>Игра «Рыболов». Подойдут шарики или мелкие игрушки. Бросьте их в воду и попросите, чтобы ребенок выловил их с помощью ложки</a:t>
            </a:r>
            <a:r>
              <a:rPr lang="ru-RU" sz="1400" dirty="0" smtClean="0">
                <a:solidFill>
                  <a:prstClr val="black"/>
                </a:solidFill>
                <a:latin typeface="Times New Roman" panose="02020603050405020304" pitchFamily="18" charset="0"/>
                <a:cs typeface="Times New Roman" panose="02020603050405020304" pitchFamily="18" charset="0"/>
              </a:rPr>
              <a:t>. </a:t>
            </a:r>
          </a:p>
          <a:p>
            <a:pPr lvl="0"/>
            <a:r>
              <a:rPr lang="ru-RU" sz="1400" dirty="0">
                <a:solidFill>
                  <a:prstClr val="black"/>
                </a:solidFill>
                <a:latin typeface="Times New Roman" panose="02020603050405020304" pitchFamily="18" charset="0"/>
                <a:cs typeface="Times New Roman" panose="02020603050405020304" pitchFamily="18" charset="0"/>
              </a:rPr>
              <a:t>Подбираем крышки к </a:t>
            </a:r>
            <a:r>
              <a:rPr lang="ru-RU" sz="1400" dirty="0" smtClean="0">
                <a:solidFill>
                  <a:prstClr val="black"/>
                </a:solidFill>
                <a:latin typeface="Times New Roman" panose="02020603050405020304" pitchFamily="18" charset="0"/>
                <a:cs typeface="Times New Roman" panose="02020603050405020304" pitchFamily="18" charset="0"/>
              </a:rPr>
              <a:t>баночкам, открываем  </a:t>
            </a:r>
            <a:r>
              <a:rPr lang="ru-RU" sz="1400" dirty="0">
                <a:solidFill>
                  <a:prstClr val="black"/>
                </a:solidFill>
                <a:latin typeface="Times New Roman" panose="02020603050405020304" pitchFamily="18" charset="0"/>
                <a:cs typeface="Times New Roman" panose="02020603050405020304" pitchFamily="18" charset="0"/>
              </a:rPr>
              <a:t>и закрываем коробочки с разными вариантами закрывания / </a:t>
            </a:r>
            <a:r>
              <a:rPr lang="ru-RU" sz="1400" dirty="0" smtClean="0">
                <a:solidFill>
                  <a:prstClr val="black"/>
                </a:solidFill>
                <a:latin typeface="Times New Roman" panose="02020603050405020304" pitchFamily="18" charset="0"/>
                <a:cs typeface="Times New Roman" panose="02020603050405020304" pitchFamily="18" charset="0"/>
              </a:rPr>
              <a:t>защелкивания.</a:t>
            </a:r>
            <a:endParaRPr lang="ru-RU" sz="1400" dirty="0">
              <a:solidFill>
                <a:prstClr val="black"/>
              </a:solidFill>
              <a:latin typeface="Times New Roman" panose="02020603050405020304" pitchFamily="18" charset="0"/>
              <a:cs typeface="Times New Roman" panose="02020603050405020304" pitchFamily="18" charset="0"/>
            </a:endParaRPr>
          </a:p>
          <a:p>
            <a:pPr lvl="0"/>
            <a:r>
              <a:rPr lang="ru-RU" sz="1400" dirty="0" smtClean="0">
                <a:solidFill>
                  <a:prstClr val="black"/>
                </a:solidFill>
                <a:latin typeface="Times New Roman" panose="02020603050405020304" pitchFamily="18" charset="0"/>
                <a:cs typeface="Times New Roman" panose="02020603050405020304" pitchFamily="18" charset="0"/>
              </a:rPr>
              <a:t>Игра «Раскопки». Насыпаете </a:t>
            </a:r>
            <a:r>
              <a:rPr lang="ru-RU" sz="1400" dirty="0">
                <a:solidFill>
                  <a:prstClr val="black"/>
                </a:solidFill>
                <a:latin typeface="Times New Roman" panose="02020603050405020304" pitchFamily="18" charset="0"/>
                <a:cs typeface="Times New Roman" panose="02020603050405020304" pitchFamily="18" charset="0"/>
              </a:rPr>
              <a:t>в коробку или миску крупу, закапываете в ней мелкие игрушечки. Малыш должен отыскивать их, доставать и называть название.</a:t>
            </a: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8318" y="2132856"/>
            <a:ext cx="4095002"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056" y="2169040"/>
            <a:ext cx="3600400" cy="226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6566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417"/>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07504" y="620688"/>
            <a:ext cx="8568952" cy="6503319"/>
          </a:xfrm>
          <a:prstGeom prst="rect">
            <a:avLst/>
          </a:prstGeom>
          <a:noFill/>
        </p:spPr>
        <p:txBody>
          <a:bodyPr wrap="square" rtlCol="0">
            <a:spAutoFit/>
          </a:bodyPr>
          <a:lstStyle/>
          <a:p>
            <a:pPr>
              <a:lnSpc>
                <a:spcPts val="2100"/>
              </a:lnSpc>
              <a:spcAft>
                <a:spcPts val="1125"/>
              </a:spcAft>
            </a:pPr>
            <a:r>
              <a:rPr lang="ru-RU" b="1" dirty="0">
                <a:latin typeface="Times New Roman" panose="02020603050405020304" pitchFamily="18" charset="0"/>
                <a:ea typeface="Times New Roman"/>
                <a:cs typeface="Times New Roman" panose="02020603050405020304" pitchFamily="18" charset="0"/>
              </a:rPr>
              <a:t>Развиваем речь </a:t>
            </a:r>
            <a:r>
              <a:rPr lang="ru-RU" b="1" dirty="0" smtClean="0">
                <a:latin typeface="Times New Roman" panose="02020603050405020304" pitchFamily="18" charset="0"/>
                <a:ea typeface="Times New Roman"/>
                <a:cs typeface="Times New Roman" panose="02020603050405020304" pitchFamily="18" charset="0"/>
              </a:rPr>
              <a:t>малыша</a:t>
            </a:r>
          </a:p>
          <a:p>
            <a:pPr>
              <a:lnSpc>
                <a:spcPct val="115000"/>
              </a:lnSpc>
              <a:spcAft>
                <a:spcPts val="1125"/>
              </a:spcAft>
            </a:pPr>
            <a:r>
              <a:rPr lang="ru-RU" sz="1600" dirty="0">
                <a:latin typeface="Times New Roman" panose="02020603050405020304" pitchFamily="18" charset="0"/>
                <a:ea typeface="Times New Roman"/>
                <a:cs typeface="Times New Roman" panose="02020603050405020304" pitchFamily="18" charset="0"/>
              </a:rPr>
              <a:t>В два года малыш не только знает, как называется предмет, но и умеет давать ему характеристику. Нужно развивать его навыки, описывать цвет, размер. Важно в этот период уделять как можно больше внимания чтению стишков, сказок. </a:t>
            </a:r>
            <a:r>
              <a:rPr lang="ru-RU" sz="1600" dirty="0" smtClean="0">
                <a:latin typeface="Times New Roman" panose="02020603050405020304" pitchFamily="18" charset="0"/>
                <a:ea typeface="Times New Roman"/>
                <a:cs typeface="Times New Roman" panose="02020603050405020304" pitchFamily="18" charset="0"/>
              </a:rPr>
              <a:t> Например стихи А. </a:t>
            </a:r>
            <a:r>
              <a:rPr lang="ru-RU" sz="1600" dirty="0" err="1" smtClean="0">
                <a:latin typeface="Times New Roman" panose="02020603050405020304" pitchFamily="18" charset="0"/>
                <a:ea typeface="Times New Roman"/>
                <a:cs typeface="Times New Roman" panose="02020603050405020304" pitchFamily="18" charset="0"/>
              </a:rPr>
              <a:t>Барто</a:t>
            </a:r>
            <a:r>
              <a:rPr lang="ru-RU" sz="1600" dirty="0" smtClean="0">
                <a:latin typeface="Times New Roman" panose="02020603050405020304" pitchFamily="18" charset="0"/>
                <a:ea typeface="Times New Roman"/>
                <a:cs typeface="Times New Roman" panose="02020603050405020304" pitchFamily="18" charset="0"/>
              </a:rPr>
              <a:t>  «Мишка», «Мячик», «Лошадка», «Слон» и т. д., сказки «Три медведя», «Теремок», «Курочка Ряба» и другие. Книжки необходимо выбирать с </a:t>
            </a:r>
            <a:r>
              <a:rPr lang="ru-RU" sz="1600" dirty="0">
                <a:latin typeface="Times New Roman" panose="02020603050405020304" pitchFamily="18" charset="0"/>
                <a:ea typeface="Times New Roman"/>
                <a:cs typeface="Times New Roman" panose="02020603050405020304" pitchFamily="18" charset="0"/>
              </a:rPr>
              <a:t>красочными картинками. Во время прочтения сказки или стишка нужно обязательно обсудить с ребенком сюжет рассказа. Задавайте малышу вопросы и хвалите, если он отвечает правильно. Делайте подсказки, если ему </a:t>
            </a:r>
            <a:r>
              <a:rPr lang="ru-RU" sz="1600" dirty="0" smtClean="0">
                <a:latin typeface="Times New Roman" panose="02020603050405020304" pitchFamily="18" charset="0"/>
                <a:ea typeface="Times New Roman"/>
                <a:cs typeface="Times New Roman" panose="02020603050405020304" pitchFamily="18" charset="0"/>
              </a:rPr>
              <a:t>трудно.                                                                                                                        Можно </a:t>
            </a:r>
            <a:r>
              <a:rPr lang="ru-RU" sz="1600" dirty="0">
                <a:latin typeface="Times New Roman" panose="02020603050405020304" pitchFamily="18" charset="0"/>
                <a:ea typeface="Times New Roman"/>
                <a:cs typeface="Times New Roman" panose="02020603050405020304" pitchFamily="18" charset="0"/>
              </a:rPr>
              <a:t>устраивать театрализованные представления. В этом возрасте дети любят не только слушать, но и смотреть</a:t>
            </a:r>
            <a:r>
              <a:rPr lang="ru-RU" sz="1600" dirty="0" smtClean="0">
                <a:latin typeface="Times New Roman" panose="02020603050405020304" pitchFamily="18" charset="0"/>
                <a:ea typeface="Times New Roman"/>
                <a:cs typeface="Times New Roman" panose="02020603050405020304" pitchFamily="18" charset="0"/>
              </a:rPr>
              <a:t>.</a:t>
            </a:r>
          </a:p>
          <a:p>
            <a:pPr>
              <a:lnSpc>
                <a:spcPct val="115000"/>
              </a:lnSpc>
              <a:spcAft>
                <a:spcPts val="1125"/>
              </a:spcAft>
            </a:pPr>
            <a:r>
              <a:rPr lang="ru-RU" sz="1600" b="1" dirty="0" smtClean="0">
                <a:latin typeface="Times New Roman" panose="02020603050405020304" pitchFamily="18" charset="0"/>
                <a:ea typeface="Calibri"/>
                <a:cs typeface="Times New Roman" panose="02020603050405020304" pitchFamily="18" charset="0"/>
              </a:rPr>
              <a:t>Развиваем речевое </a:t>
            </a:r>
            <a:r>
              <a:rPr lang="ru-RU" sz="1600" b="1" dirty="0">
                <a:latin typeface="Times New Roman" panose="02020603050405020304" pitchFamily="18" charset="0"/>
                <a:ea typeface="Calibri"/>
                <a:cs typeface="Times New Roman" panose="02020603050405020304" pitchFamily="18" charset="0"/>
              </a:rPr>
              <a:t>дыхание.</a:t>
            </a:r>
            <a:r>
              <a:rPr lang="ru-RU" sz="1600" dirty="0">
                <a:latin typeface="Times New Roman" panose="02020603050405020304" pitchFamily="18" charset="0"/>
                <a:ea typeface="Calibri"/>
                <a:cs typeface="Times New Roman" panose="02020603050405020304" pitchFamily="18" charset="0"/>
              </a:rPr>
              <a:t> Покажите ребенку, как задерживать дыхание на выходе. Чтобы малышу было интересно, используйте свечки, дудочки, </a:t>
            </a:r>
            <a:r>
              <a:rPr lang="ru-RU" sz="1600" dirty="0" smtClean="0">
                <a:latin typeface="Times New Roman" panose="02020603050405020304" pitchFamily="18" charset="0"/>
                <a:ea typeface="Calibri"/>
                <a:cs typeface="Times New Roman" panose="02020603050405020304" pitchFamily="18" charset="0"/>
              </a:rPr>
              <a:t>мыльные </a:t>
            </a:r>
            <a:r>
              <a:rPr lang="ru-RU" sz="1600" dirty="0">
                <a:latin typeface="Times New Roman" panose="02020603050405020304" pitchFamily="18" charset="0"/>
                <a:ea typeface="Calibri"/>
                <a:cs typeface="Times New Roman" panose="02020603050405020304" pitchFamily="18" charset="0"/>
              </a:rPr>
              <a:t>пузыри. Летом можно сдувать одуванчики. Такие упражнения, несмотря на кажущуюся легкость, отлично насыщают организм кислородом, улучшают работу сердца и мозга</a:t>
            </a:r>
            <a:r>
              <a:rPr lang="ru-RU" sz="1600" dirty="0" smtClean="0">
                <a:latin typeface="Times New Roman" panose="02020603050405020304" pitchFamily="18" charset="0"/>
                <a:ea typeface="Calibri"/>
                <a:cs typeface="Times New Roman" panose="02020603050405020304" pitchFamily="18" charset="0"/>
              </a:rPr>
              <a:t>.</a:t>
            </a:r>
          </a:p>
          <a:p>
            <a:pPr>
              <a:lnSpc>
                <a:spcPct val="115000"/>
              </a:lnSpc>
              <a:spcAft>
                <a:spcPts val="1125"/>
              </a:spcAft>
            </a:pPr>
            <a:r>
              <a:rPr lang="ru-RU" sz="1600" b="1" dirty="0">
                <a:latin typeface="Times New Roman" panose="02020603050405020304" pitchFamily="18" charset="0"/>
                <a:ea typeface="Calibri"/>
                <a:cs typeface="Times New Roman" panose="02020603050405020304" pitchFamily="18" charset="0"/>
              </a:rPr>
              <a:t>Учим прилагательные. </a:t>
            </a:r>
            <a:r>
              <a:rPr lang="ru-RU" sz="1600" dirty="0">
                <a:latin typeface="Times New Roman" panose="02020603050405020304" pitchFamily="18" charset="0"/>
                <a:ea typeface="Calibri"/>
                <a:cs typeface="Times New Roman" panose="02020603050405020304" pitchFamily="18" charset="0"/>
              </a:rPr>
              <a:t>Чаще задавайте вопрос «какой?». Пусть малыш учится описывать предмет. Вначале он может повторять слова за вами, а потом употреблять их самостоятельно. </a:t>
            </a:r>
          </a:p>
          <a:p>
            <a:pPr>
              <a:lnSpc>
                <a:spcPct val="115000"/>
              </a:lnSpc>
              <a:spcAft>
                <a:spcPts val="1125"/>
              </a:spcAft>
            </a:pPr>
            <a:r>
              <a:rPr lang="ru-RU" sz="1600" dirty="0">
                <a:latin typeface="Times New Roman" panose="02020603050405020304" pitchFamily="18" charset="0"/>
                <a:ea typeface="Calibri"/>
                <a:cs typeface="Times New Roman" panose="02020603050405020304" pitchFamily="18" charset="0"/>
              </a:rPr>
              <a:t>Важно, чтобы родители сами следили за своей речью. Чем грамотней и правильней они разговаривают, тем осмысленней будет говорить ребенок. Подавайте детям хороший пример!</a:t>
            </a:r>
          </a:p>
          <a:p>
            <a:pPr>
              <a:lnSpc>
                <a:spcPct val="115000"/>
              </a:lnSpc>
              <a:spcAft>
                <a:spcPts val="1125"/>
              </a:spcAft>
            </a:pPr>
            <a:endParaRPr lang="ru-RU" sz="1200" dirty="0">
              <a:latin typeface="Times New Roman" panose="02020603050405020304" pitchFamily="18" charset="0"/>
              <a:ea typeface="Calibri"/>
              <a:cs typeface="Times New Roman" panose="02020603050405020304" pitchFamily="18" charset="0"/>
            </a:endParaRPr>
          </a:p>
          <a:p>
            <a:pPr>
              <a:lnSpc>
                <a:spcPts val="2100"/>
              </a:lnSpc>
              <a:spcAft>
                <a:spcPts val="1125"/>
              </a:spcAft>
            </a:pPr>
            <a:endParaRPr lang="ru-RU" sz="1200" dirty="0">
              <a:ea typeface="Calibri"/>
              <a:cs typeface="Times New Roman"/>
            </a:endParaRPr>
          </a:p>
        </p:txBody>
      </p:sp>
    </p:spTree>
    <p:extLst>
      <p:ext uri="{BB962C8B-B14F-4D97-AF65-F5344CB8AC3E}">
        <p14:creationId xmlns:p14="http://schemas.microsoft.com/office/powerpoint/2010/main" xmlns="" val="203770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79512" y="620688"/>
            <a:ext cx="7704856" cy="5447645"/>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Упражнения на развитие </a:t>
            </a:r>
            <a:r>
              <a:rPr lang="ru-RU" b="1" dirty="0" smtClean="0">
                <a:latin typeface="Times New Roman" panose="02020603050405020304" pitchFamily="18" charset="0"/>
                <a:cs typeface="Times New Roman" panose="02020603050405020304" pitchFamily="18" charset="0"/>
              </a:rPr>
              <a:t>внимания</a:t>
            </a:r>
          </a:p>
          <a:p>
            <a:endParaRPr lang="ru-RU" b="1" dirty="0">
              <a:latin typeface="Times New Roman" panose="02020603050405020304" pitchFamily="18" charset="0"/>
              <a:cs typeface="Times New Roman" panose="02020603050405020304" pitchFamily="18" charset="0"/>
            </a:endParaRPr>
          </a:p>
          <a:p>
            <a:pPr>
              <a:lnSpc>
                <a:spcPct val="150000"/>
              </a:lnSpc>
            </a:pPr>
            <a:r>
              <a:rPr lang="ru-RU" sz="1600" dirty="0">
                <a:latin typeface="Times New Roman" panose="02020603050405020304" pitchFamily="18" charset="0"/>
                <a:cs typeface="Times New Roman" panose="02020603050405020304" pitchFamily="18" charset="0"/>
              </a:rPr>
              <a:t>Развивающие занятия для детей </a:t>
            </a:r>
            <a:r>
              <a:rPr lang="ru-RU" sz="1600" dirty="0" smtClean="0">
                <a:latin typeface="Times New Roman" panose="02020603050405020304" pitchFamily="18" charset="0"/>
                <a:cs typeface="Times New Roman" panose="02020603050405020304" pitchFamily="18" charset="0"/>
              </a:rPr>
              <a:t>раннего возраста </a:t>
            </a:r>
            <a:r>
              <a:rPr lang="ru-RU" sz="1600" dirty="0">
                <a:latin typeface="Times New Roman" panose="02020603050405020304" pitchFamily="18" charset="0"/>
                <a:cs typeface="Times New Roman" panose="02020603050405020304" pitchFamily="18" charset="0"/>
              </a:rPr>
              <a:t>должны быть нацелены на развитие внимания. Это важное качество, которое нужно развивать с самого раннего детства. Если упустить этот момент, то малыш может быть рассеянным. Это будет в дальнейшем усложнять процесс обучения</a:t>
            </a:r>
            <a:r>
              <a:rPr lang="ru-RU" sz="1600" dirty="0" smtClean="0">
                <a:latin typeface="Times New Roman" panose="02020603050405020304" pitchFamily="18" charset="0"/>
                <a:cs typeface="Times New Roman" panose="02020603050405020304" pitchFamily="18" charset="0"/>
              </a:rPr>
              <a:t>.</a:t>
            </a:r>
          </a:p>
          <a:p>
            <a:pPr>
              <a:lnSpc>
                <a:spcPct val="150000"/>
              </a:lnSpc>
            </a:pPr>
            <a:r>
              <a:rPr lang="ru-RU" sz="1600" dirty="0">
                <a:latin typeface="Times New Roman" panose="02020603050405020304" pitchFamily="18" charset="0"/>
                <a:cs typeface="Times New Roman" panose="02020603050405020304" pitchFamily="18" charset="0"/>
              </a:rPr>
              <a:t>Маленькие дети очень любят играть в прятки. Эта универсальная игра, в которую можно играть не только дома, но и на улице летом и весной. Дома можно спрятать игрушку и попросить малыша ее найти. Каждый раз нужно перепрятывать игрушку в новое место</a:t>
            </a:r>
            <a:r>
              <a:rPr lang="ru-RU" sz="1600" dirty="0" smtClean="0">
                <a:latin typeface="Times New Roman" panose="02020603050405020304" pitchFamily="18" charset="0"/>
                <a:cs typeface="Times New Roman" panose="02020603050405020304" pitchFamily="18" charset="0"/>
              </a:rPr>
              <a:t>. </a:t>
            </a:r>
          </a:p>
          <a:p>
            <a:pPr>
              <a:lnSpc>
                <a:spcPct val="150000"/>
              </a:lnSpc>
            </a:pPr>
            <a:r>
              <a:rPr lang="ru-RU" sz="1600" dirty="0" smtClean="0">
                <a:latin typeface="Times New Roman" panose="02020603050405020304" pitchFamily="18" charset="0"/>
                <a:cs typeface="Times New Roman" panose="02020603050405020304" pitchFamily="18" charset="0"/>
              </a:rPr>
              <a:t>Или, например, такая игра «Найди вещь». </a:t>
            </a:r>
            <a:r>
              <a:rPr lang="ru-RU" sz="1600" dirty="0">
                <a:latin typeface="Times New Roman" panose="02020603050405020304" pitchFamily="18" charset="0"/>
                <a:cs typeface="Times New Roman" panose="02020603050405020304" pitchFamily="18" charset="0"/>
              </a:rPr>
              <a:t>Поиском можно заниматься в любом удобном месте: на природе, дома. Попросите ребенка отыскать белую машину или найти зверушку на картинке. Игра хороша тем, что не требует специальной подготовки, но она прекрасно развивает внимание. Главное – заинтересовать кроху, и он будет играть с удовольствием.</a:t>
            </a:r>
          </a:p>
        </p:txBody>
      </p:sp>
    </p:spTree>
    <p:extLst>
      <p:ext uri="{BB962C8B-B14F-4D97-AF65-F5344CB8AC3E}">
        <p14:creationId xmlns:p14="http://schemas.microsoft.com/office/powerpoint/2010/main" xmlns="" val="3039842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23528" y="404664"/>
            <a:ext cx="8280920" cy="4888005"/>
          </a:xfrm>
          <a:prstGeom prst="rect">
            <a:avLst/>
          </a:prstGeom>
          <a:noFill/>
        </p:spPr>
        <p:txBody>
          <a:bodyPr wrap="square" rtlCol="0">
            <a:spAutoFit/>
          </a:bodyPr>
          <a:lstStyle/>
          <a:p>
            <a:pPr>
              <a:lnSpc>
                <a:spcPct val="115000"/>
              </a:lnSpc>
              <a:spcAft>
                <a:spcPts val="1000"/>
              </a:spcAft>
            </a:pPr>
            <a:r>
              <a:rPr lang="ru-RU" b="1" dirty="0">
                <a:latin typeface="Times New Roman"/>
                <a:ea typeface="Calibri"/>
                <a:cs typeface="Times New Roman"/>
              </a:rPr>
              <a:t>Упражнения на развитие логико-математического </a:t>
            </a:r>
            <a:r>
              <a:rPr lang="ru-RU" b="1" dirty="0" smtClean="0">
                <a:latin typeface="Times New Roman"/>
                <a:ea typeface="Calibri"/>
                <a:cs typeface="Times New Roman"/>
              </a:rPr>
              <a:t>мышления</a:t>
            </a:r>
          </a:p>
          <a:p>
            <a:pPr>
              <a:lnSpc>
                <a:spcPct val="115000"/>
              </a:lnSpc>
              <a:spcAft>
                <a:spcPts val="1000"/>
              </a:spcAft>
            </a:pPr>
            <a:r>
              <a:rPr lang="ru-RU" sz="1600" dirty="0">
                <a:latin typeface="Times New Roman" panose="02020603050405020304" pitchFamily="18" charset="0"/>
                <a:ea typeface="Calibri"/>
                <a:cs typeface="Times New Roman" panose="02020603050405020304" pitchFamily="18" charset="0"/>
              </a:rPr>
              <a:t>Эти несложные игровые приемы ведут к формированию логического мышления у ребенка. В одно занятие можно включать произвольное количество игр, приведенных ниже. Следует ориентироваться на эмоциональное и физическое состояние малыша. Если он чувствует себя хорошо, допускаются длинные занятия. Они состоят из таких упражнений:</a:t>
            </a:r>
            <a:endParaRPr lang="ru-RU" sz="14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ru-RU" sz="1600" b="1" dirty="0">
                <a:latin typeface="Times New Roman" panose="02020603050405020304" pitchFamily="18" charset="0"/>
                <a:ea typeface="Calibri"/>
                <a:cs typeface="Times New Roman" panose="02020603050405020304" pitchFamily="18" charset="0"/>
              </a:rPr>
              <a:t>Осваиваем пространство и время. </a:t>
            </a:r>
            <a:r>
              <a:rPr lang="ru-RU" sz="1600" dirty="0">
                <a:latin typeface="Times New Roman" panose="02020603050405020304" pitchFamily="18" charset="0"/>
                <a:ea typeface="Calibri"/>
                <a:cs typeface="Times New Roman" panose="02020603050405020304" pitchFamily="18" charset="0"/>
              </a:rPr>
              <a:t>Возьмите любую игрушку, спрячьте и предложите малышу отыскать ее. Следует ориентировать ребенка подсказками, например, «Давай посмотрим в шкаф/под стол/покрывало, может, мишка там?»</a:t>
            </a:r>
            <a:endParaRPr lang="ru-RU" sz="14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ru-RU" sz="1600" b="1" dirty="0">
                <a:latin typeface="Times New Roman" panose="02020603050405020304" pitchFamily="18" charset="0"/>
                <a:ea typeface="Calibri"/>
                <a:cs typeface="Times New Roman" panose="02020603050405020304" pitchFamily="18" charset="0"/>
              </a:rPr>
              <a:t>Учимся считать</a:t>
            </a:r>
            <a:r>
              <a:rPr lang="ru-RU" sz="1600" dirty="0">
                <a:latin typeface="Times New Roman" panose="02020603050405020304" pitchFamily="18" charset="0"/>
                <a:ea typeface="Calibri"/>
                <a:cs typeface="Times New Roman" panose="02020603050405020304" pitchFamily="18" charset="0"/>
              </a:rPr>
              <a:t>. Начинать освоение математики лучше не с цифр, а понятных ребенку вещей. Считайте предметы вокруг себя (ступеньки лестницы, шаги, пальчики, игрушки). Научите малыша показывать на пальцах свой  возраст</a:t>
            </a:r>
            <a:r>
              <a:rPr lang="ru-RU" sz="1600" dirty="0" smtClean="0">
                <a:latin typeface="Times New Roman" panose="02020603050405020304" pitchFamily="18" charset="0"/>
                <a:ea typeface="Calibri"/>
                <a:cs typeface="Times New Roman" panose="02020603050405020304" pitchFamily="18" charset="0"/>
              </a:rPr>
              <a:t>.</a:t>
            </a:r>
          </a:p>
          <a:p>
            <a:pPr>
              <a:lnSpc>
                <a:spcPct val="115000"/>
              </a:lnSpc>
              <a:spcAft>
                <a:spcPts val="1000"/>
              </a:spcAft>
            </a:pPr>
            <a:r>
              <a:rPr lang="ru-RU" sz="1600" b="1" dirty="0" smtClean="0">
                <a:latin typeface="Times New Roman" panose="02020603050405020304" pitchFamily="18" charset="0"/>
                <a:ea typeface="Calibri"/>
                <a:cs typeface="Times New Roman" panose="02020603050405020304" pitchFamily="18" charset="0"/>
              </a:rPr>
              <a:t>Игра «Собери пирамидку». </a:t>
            </a:r>
            <a:r>
              <a:rPr lang="ru-RU" sz="1600" dirty="0" smtClean="0">
                <a:latin typeface="Times New Roman" panose="02020603050405020304" pitchFamily="18" charset="0"/>
                <a:ea typeface="Calibri"/>
                <a:cs typeface="Times New Roman" panose="02020603050405020304" pitchFamily="18" charset="0"/>
              </a:rPr>
              <a:t>Предложить малышу </a:t>
            </a:r>
            <a:r>
              <a:rPr lang="ru-RU" sz="1600" dirty="0">
                <a:latin typeface="Times New Roman" panose="02020603050405020304" pitchFamily="18" charset="0"/>
                <a:ea typeface="Calibri"/>
                <a:cs typeface="Times New Roman" panose="02020603050405020304" pitchFamily="18" charset="0"/>
              </a:rPr>
              <a:t>рассмотреть «кольца» пирамидки. Какие «кольца» по размеру? </a:t>
            </a:r>
            <a:r>
              <a:rPr lang="ru-RU" sz="1600" dirty="0" smtClean="0">
                <a:latin typeface="Times New Roman" panose="02020603050405020304" pitchFamily="18" charset="0"/>
                <a:ea typeface="Calibri"/>
                <a:cs typeface="Times New Roman" panose="02020603050405020304" pitchFamily="18" charset="0"/>
              </a:rPr>
              <a:t>Найди </a:t>
            </a:r>
            <a:r>
              <a:rPr lang="ru-RU" sz="1600" dirty="0">
                <a:latin typeface="Times New Roman" panose="02020603050405020304" pitchFamily="18" charset="0"/>
                <a:ea typeface="Calibri"/>
                <a:cs typeface="Times New Roman" panose="02020603050405020304" pitchFamily="18" charset="0"/>
              </a:rPr>
              <a:t>самое большое «кольцо», самое маленькое. Как можно определить остальные «кольца» по размеру? (Наложением одного на другое). Собери пирамидку из трех колец. Собери пирамидку из пяти колец.</a:t>
            </a:r>
          </a:p>
        </p:txBody>
      </p:sp>
    </p:spTree>
    <p:extLst>
      <p:ext uri="{BB962C8B-B14F-4D97-AF65-F5344CB8AC3E}">
        <p14:creationId xmlns:p14="http://schemas.microsoft.com/office/powerpoint/2010/main" xmlns="" val="3829222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95536" y="476672"/>
            <a:ext cx="8352928" cy="5989845"/>
          </a:xfrm>
          <a:prstGeom prst="rect">
            <a:avLst/>
          </a:prstGeom>
          <a:noFill/>
        </p:spPr>
        <p:txBody>
          <a:bodyPr wrap="square" rtlCol="0">
            <a:spAutoFit/>
          </a:bodyPr>
          <a:lstStyle/>
          <a:p>
            <a:pPr>
              <a:lnSpc>
                <a:spcPct val="115000"/>
              </a:lnSpc>
              <a:spcAft>
                <a:spcPts val="1000"/>
              </a:spcAft>
            </a:pPr>
            <a:r>
              <a:rPr lang="ru-RU" b="1" dirty="0">
                <a:latin typeface="Times New Roman"/>
                <a:ea typeface="Calibri"/>
                <a:cs typeface="Times New Roman"/>
              </a:rPr>
              <a:t>Упражнения на развитие интеллектуальных способностей</a:t>
            </a:r>
            <a:endParaRPr lang="ru-RU" dirty="0">
              <a:ea typeface="Calibri"/>
              <a:cs typeface="Times New Roman"/>
            </a:endParaRPr>
          </a:p>
          <a:p>
            <a:pPr>
              <a:lnSpc>
                <a:spcPct val="115000"/>
              </a:lnSpc>
              <a:spcAft>
                <a:spcPts val="1000"/>
              </a:spcAft>
            </a:pPr>
            <a:r>
              <a:rPr lang="ru-RU" dirty="0">
                <a:latin typeface="Times New Roman" panose="02020603050405020304" pitchFamily="18" charset="0"/>
                <a:ea typeface="Calibri"/>
                <a:cs typeface="Times New Roman" panose="02020603050405020304" pitchFamily="18" charset="0"/>
              </a:rPr>
              <a:t>Здесь речь пойдет об искусстве, ведь это мощный инструмент развития личности. 2–3 года – удачный возраст для закладки интеллектуальных способностей малыша, формирования вкуса и творческого восприятия мира. Несложные упражнения познакомят его </a:t>
            </a:r>
            <a:r>
              <a:rPr lang="ru-RU" dirty="0" smtClean="0">
                <a:latin typeface="Times New Roman" panose="02020603050405020304" pitchFamily="18" charset="0"/>
                <a:ea typeface="Calibri"/>
                <a:cs typeface="Times New Roman" panose="02020603050405020304" pitchFamily="18" charset="0"/>
              </a:rPr>
              <a:t>с:</a:t>
            </a:r>
            <a:r>
              <a:rPr lang="ru-RU" sz="1600" dirty="0" smtClean="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ea typeface="Calibri"/>
                <a:cs typeface="Times New Roman" panose="02020603050405020304" pitchFamily="18" charset="0"/>
              </a:rPr>
              <a:t>Музыкой</a:t>
            </a:r>
            <a:r>
              <a:rPr lang="ru-RU" dirty="0">
                <a:latin typeface="Times New Roman" panose="02020603050405020304" pitchFamily="18" charset="0"/>
                <a:ea typeface="Calibri"/>
                <a:cs typeface="Times New Roman" panose="02020603050405020304" pitchFamily="18" charset="0"/>
              </a:rPr>
              <a:t>. Обязательно включайте в ежедневный режим прослушивание классических произведений. Ставьте их как фон при прочтении сказок, во время творческих занятий. Поощряйте желание </a:t>
            </a:r>
            <a:r>
              <a:rPr lang="ru-RU" dirty="0" smtClean="0">
                <a:latin typeface="Times New Roman" panose="02020603050405020304" pitchFamily="18" charset="0"/>
                <a:ea typeface="Calibri"/>
                <a:cs typeface="Times New Roman" panose="02020603050405020304" pitchFamily="18" charset="0"/>
              </a:rPr>
              <a:t>танцевать.</a:t>
            </a:r>
            <a:r>
              <a:rPr lang="ru-RU" sz="1600" dirty="0" smtClean="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ea typeface="Calibri"/>
                <a:cs typeface="Times New Roman" panose="02020603050405020304" pitchFamily="18" charset="0"/>
              </a:rPr>
              <a:t>Рисованием</a:t>
            </a:r>
            <a:r>
              <a:rPr lang="ru-RU" dirty="0">
                <a:latin typeface="Times New Roman" panose="02020603050405020304" pitchFamily="18" charset="0"/>
                <a:ea typeface="Calibri"/>
                <a:cs typeface="Times New Roman" panose="02020603050405020304" pitchFamily="18" charset="0"/>
              </a:rPr>
              <a:t>. В 2 года рисунки малыша становятся более осознанными.   Он использует круги, линии, пытаясь нарисовать себя, своих близких. Ребенок старается закрашивать свой рисунок, не пересекая линии. Рисуйте вместе с ним. Нанесите на бумагу схему солнышка, животного, машины  и пусть кроха дорисует его сам. Хорошо использовать пальчиковые краски. Они и мелкую моторику развивают, и цвета выучить </a:t>
            </a:r>
            <a:r>
              <a:rPr lang="ru-RU" dirty="0" smtClean="0">
                <a:latin typeface="Times New Roman" panose="02020603050405020304" pitchFamily="18" charset="0"/>
                <a:ea typeface="Calibri"/>
                <a:cs typeface="Times New Roman" panose="02020603050405020304" pitchFamily="18" charset="0"/>
              </a:rPr>
              <a:t>помогают.</a:t>
            </a:r>
            <a:r>
              <a:rPr lang="ru-RU" sz="1600" dirty="0" smtClean="0">
                <a:latin typeface="Times New Roman" panose="02020603050405020304" pitchFamily="18" charset="0"/>
                <a:ea typeface="Calibri"/>
                <a:cs typeface="Times New Roman" panose="02020603050405020304" pitchFamily="18" charset="0"/>
              </a:rPr>
              <a:t>                                                                                                                   </a:t>
            </a:r>
            <a:r>
              <a:rPr lang="ru-RU" b="1" dirty="0" smtClean="0">
                <a:latin typeface="Times New Roman" panose="02020603050405020304" pitchFamily="18" charset="0"/>
                <a:ea typeface="Calibri"/>
                <a:cs typeface="Times New Roman" panose="02020603050405020304" pitchFamily="18" charset="0"/>
              </a:rPr>
              <a:t>Ролевые </a:t>
            </a:r>
            <a:r>
              <a:rPr lang="ru-RU" b="1" dirty="0">
                <a:latin typeface="Times New Roman" panose="02020603050405020304" pitchFamily="18" charset="0"/>
                <a:ea typeface="Calibri"/>
                <a:cs typeface="Times New Roman" panose="02020603050405020304" pitchFamily="18" charset="0"/>
              </a:rPr>
              <a:t>игры.  </a:t>
            </a:r>
            <a:r>
              <a:rPr lang="ru-RU" dirty="0">
                <a:latin typeface="Times New Roman" panose="02020603050405020304" pitchFamily="18" charset="0"/>
                <a:ea typeface="Calibri"/>
                <a:cs typeface="Times New Roman" panose="02020603050405020304" pitchFamily="18" charset="0"/>
              </a:rPr>
              <a:t>Персонажами игры могут стать куклы и вы сами. Сюжеты лучше брать из жизни: сходите в магазин,  к доктору, покормите куклу и уложите спать. Важно, чтобы ребенок был главным в этой игре. Если в семье есть еще дети, привлекайте их к занятиям. Они помогут крохе освоить ролевые игры быстрее.</a:t>
            </a:r>
            <a:endParaRPr lang="ru-RU" sz="1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304571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79512" y="3175"/>
            <a:ext cx="7957392" cy="6649000"/>
          </a:xfrm>
          <a:prstGeom prst="rect">
            <a:avLst/>
          </a:prstGeom>
          <a:noFill/>
        </p:spPr>
        <p:txBody>
          <a:bodyPr wrap="square" rtlCol="0">
            <a:spAutoFit/>
          </a:bodyPr>
          <a:lstStyle/>
          <a:p>
            <a:pPr>
              <a:lnSpc>
                <a:spcPct val="115000"/>
              </a:lnSpc>
              <a:spcAft>
                <a:spcPts val="1000"/>
              </a:spcAft>
            </a:pPr>
            <a:r>
              <a:rPr lang="ru-RU" sz="2000" b="1" dirty="0">
                <a:latin typeface="Times New Roman"/>
                <a:ea typeface="Calibri"/>
                <a:cs typeface="Times New Roman"/>
              </a:rPr>
              <a:t>Знакомство с окружающим миром</a:t>
            </a:r>
            <a:endParaRPr lang="ru-RU" sz="1600" dirty="0">
              <a:ea typeface="Calibri"/>
              <a:cs typeface="Times New Roman"/>
            </a:endParaRPr>
          </a:p>
          <a:p>
            <a:pPr>
              <a:lnSpc>
                <a:spcPct val="115000"/>
              </a:lnSpc>
              <a:spcAft>
                <a:spcPts val="1000"/>
              </a:spcAft>
            </a:pPr>
            <a:r>
              <a:rPr lang="ru-RU" sz="1600" dirty="0">
                <a:latin typeface="Times New Roman"/>
                <a:ea typeface="Calibri"/>
                <a:cs typeface="Times New Roman"/>
              </a:rPr>
              <a:t>Для гармоничного развития крохи одних занятий на логику, математику и внимание мало. Нужно постепенно знакомить его со всеми богатствами окружающего мира, учить его быть частью социума и природы. Информация, которую он будет получать в процессе ознакомления, должна быть простой и понятной, соответствовать возрасту. Предлагаются такие </a:t>
            </a:r>
            <a:r>
              <a:rPr lang="ru-RU" sz="1600" dirty="0" smtClean="0">
                <a:latin typeface="Times New Roman"/>
                <a:ea typeface="Calibri"/>
                <a:cs typeface="Times New Roman"/>
              </a:rPr>
              <a:t>занятия:</a:t>
            </a:r>
            <a:r>
              <a:rPr lang="ru-RU" sz="1600" dirty="0" smtClean="0">
                <a:ea typeface="Calibri"/>
                <a:cs typeface="Times New Roman"/>
              </a:rPr>
              <a:t>                                                                                                                                                           </a:t>
            </a:r>
            <a:r>
              <a:rPr lang="ru-RU" sz="1600" b="1" dirty="0" smtClean="0">
                <a:latin typeface="Times New Roman"/>
                <a:ea typeface="Calibri"/>
                <a:cs typeface="Times New Roman"/>
              </a:rPr>
              <a:t>Изучаем </a:t>
            </a:r>
            <a:r>
              <a:rPr lang="ru-RU" sz="1600" b="1" dirty="0">
                <a:latin typeface="Times New Roman"/>
                <a:ea typeface="Calibri"/>
                <a:cs typeface="Times New Roman"/>
              </a:rPr>
              <a:t>зверей. </a:t>
            </a:r>
            <a:r>
              <a:rPr lang="ru-RU" sz="1600" dirty="0">
                <a:latin typeface="Times New Roman"/>
                <a:ea typeface="Calibri"/>
                <a:cs typeface="Times New Roman"/>
              </a:rPr>
              <a:t>Узнаем о новых животных, как называются части их тела, детеныши, что они едят и где живут. Рассказываем, какую роль животное играет в природе, в быту человека. Например, корова дает молоко, а курочка – </a:t>
            </a:r>
            <a:r>
              <a:rPr lang="ru-RU" sz="1600" dirty="0" smtClean="0">
                <a:latin typeface="Times New Roman"/>
                <a:ea typeface="Calibri"/>
                <a:cs typeface="Times New Roman"/>
              </a:rPr>
              <a:t>яйца.</a:t>
            </a:r>
            <a:r>
              <a:rPr lang="ru-RU" sz="1600" dirty="0" smtClean="0">
                <a:ea typeface="Calibri"/>
                <a:cs typeface="Times New Roman"/>
              </a:rPr>
              <a:t>                                                                                                                                                                  </a:t>
            </a:r>
            <a:r>
              <a:rPr lang="ru-RU" sz="1600" b="1" dirty="0" smtClean="0">
                <a:latin typeface="Times New Roman"/>
                <a:ea typeface="Calibri"/>
                <a:cs typeface="Times New Roman"/>
              </a:rPr>
              <a:t>Изучаем </a:t>
            </a:r>
            <a:r>
              <a:rPr lang="ru-RU" sz="1600" b="1" dirty="0">
                <a:latin typeface="Times New Roman"/>
                <a:ea typeface="Calibri"/>
                <a:cs typeface="Times New Roman"/>
              </a:rPr>
              <a:t>птиц</a:t>
            </a:r>
            <a:r>
              <a:rPr lang="ru-RU" sz="1600" dirty="0">
                <a:latin typeface="Times New Roman"/>
                <a:ea typeface="Calibri"/>
                <a:cs typeface="Times New Roman"/>
              </a:rPr>
              <a:t>. Объясните крохе разницу между домашними и дикими пернатыми, какую пользу они несут людям, чем питаются, как мы можем помочь им </a:t>
            </a:r>
            <a:r>
              <a:rPr lang="ru-RU" sz="1600" dirty="0" smtClean="0">
                <a:latin typeface="Times New Roman"/>
                <a:ea typeface="Calibri"/>
                <a:cs typeface="Times New Roman"/>
              </a:rPr>
              <a:t>зимой.</a:t>
            </a:r>
            <a:r>
              <a:rPr lang="ru-RU" sz="1600" dirty="0" smtClean="0">
                <a:ea typeface="Calibri"/>
                <a:cs typeface="Times New Roman"/>
              </a:rPr>
              <a:t>                                                                                    </a:t>
            </a:r>
            <a:r>
              <a:rPr lang="ru-RU" sz="1600" b="1" dirty="0" smtClean="0">
                <a:latin typeface="Times New Roman"/>
                <a:ea typeface="Calibri"/>
                <a:cs typeface="Times New Roman"/>
              </a:rPr>
              <a:t>Знакомимся </a:t>
            </a:r>
            <a:r>
              <a:rPr lang="ru-RU" sz="1600" b="1" dirty="0">
                <a:latin typeface="Times New Roman"/>
                <a:ea typeface="Calibri"/>
                <a:cs typeface="Times New Roman"/>
              </a:rPr>
              <a:t>с насекомыми. </a:t>
            </a:r>
            <a:r>
              <a:rPr lang="ru-RU" sz="1600" dirty="0">
                <a:latin typeface="Times New Roman"/>
                <a:ea typeface="Calibri"/>
                <a:cs typeface="Times New Roman"/>
              </a:rPr>
              <a:t>Важно строить рассказ на позитивный лад. У жучков и паучков тоже есть детки, они несут пользу окружающей среде, ведь каждое живое существо имеет свое место в </a:t>
            </a:r>
            <a:r>
              <a:rPr lang="ru-RU" sz="1600" dirty="0" smtClean="0">
                <a:latin typeface="Times New Roman"/>
                <a:ea typeface="Calibri"/>
                <a:cs typeface="Times New Roman"/>
              </a:rPr>
              <a:t>природе.</a:t>
            </a:r>
            <a:r>
              <a:rPr lang="ru-RU" sz="1600" dirty="0" smtClean="0">
                <a:ea typeface="Calibri"/>
                <a:cs typeface="Times New Roman"/>
              </a:rPr>
              <a:t>                                                                                               </a:t>
            </a:r>
            <a:r>
              <a:rPr lang="ru-RU" sz="1600" b="1" dirty="0" smtClean="0">
                <a:latin typeface="Times New Roman"/>
                <a:ea typeface="Calibri"/>
                <a:cs typeface="Times New Roman"/>
              </a:rPr>
              <a:t>Наблюдаем </a:t>
            </a:r>
            <a:r>
              <a:rPr lang="ru-RU" sz="1600" b="1" dirty="0">
                <a:latin typeface="Times New Roman"/>
                <a:ea typeface="Calibri"/>
                <a:cs typeface="Times New Roman"/>
              </a:rPr>
              <a:t>за природой</a:t>
            </a:r>
            <a:r>
              <a:rPr lang="ru-RU" sz="1600" dirty="0">
                <a:latin typeface="Times New Roman"/>
                <a:ea typeface="Calibri"/>
                <a:cs typeface="Times New Roman"/>
              </a:rPr>
              <a:t>. Нужно объяснить, откуда берется дождь, снег и другие атмосферные </a:t>
            </a:r>
            <a:r>
              <a:rPr lang="ru-RU" sz="1600" dirty="0" smtClean="0">
                <a:latin typeface="Times New Roman"/>
                <a:ea typeface="Calibri"/>
                <a:cs typeface="Times New Roman"/>
              </a:rPr>
              <a:t>явления.</a:t>
            </a:r>
            <a:r>
              <a:rPr lang="ru-RU" sz="1600" dirty="0" smtClean="0">
                <a:ea typeface="Calibri"/>
                <a:cs typeface="Times New Roman"/>
              </a:rPr>
              <a:t>                                                                                                                                    </a:t>
            </a:r>
            <a:r>
              <a:rPr lang="ru-RU" sz="1600" b="1" dirty="0" smtClean="0">
                <a:latin typeface="Times New Roman"/>
                <a:ea typeface="Calibri"/>
                <a:cs typeface="Times New Roman"/>
              </a:rPr>
              <a:t>Изучаем </a:t>
            </a:r>
            <a:r>
              <a:rPr lang="ru-RU" sz="1600" b="1" dirty="0">
                <a:latin typeface="Times New Roman"/>
                <a:ea typeface="Calibri"/>
                <a:cs typeface="Times New Roman"/>
              </a:rPr>
              <a:t>флору местности. </a:t>
            </a:r>
            <a:r>
              <a:rPr lang="ru-RU" sz="1600" dirty="0">
                <a:latin typeface="Times New Roman"/>
                <a:ea typeface="Calibri"/>
                <a:cs typeface="Times New Roman"/>
              </a:rPr>
              <a:t>На прогулках обращайте внимание малыша на цветы, растения, расскажите, как они </a:t>
            </a:r>
            <a:r>
              <a:rPr lang="ru-RU" sz="1600" dirty="0" smtClean="0">
                <a:latin typeface="Times New Roman"/>
                <a:ea typeface="Calibri"/>
                <a:cs typeface="Times New Roman"/>
              </a:rPr>
              <a:t>называются.</a:t>
            </a:r>
            <a:r>
              <a:rPr lang="ru-RU" sz="1600" dirty="0" smtClean="0">
                <a:ea typeface="Calibri"/>
                <a:cs typeface="Times New Roman"/>
              </a:rPr>
              <a:t>                                                                                                                                                                                </a:t>
            </a:r>
            <a:r>
              <a:rPr lang="ru-RU" sz="1600" b="1" dirty="0" smtClean="0">
                <a:latin typeface="Times New Roman"/>
                <a:ea typeface="Calibri"/>
                <a:cs typeface="Times New Roman"/>
              </a:rPr>
              <a:t>Учим </a:t>
            </a:r>
            <a:r>
              <a:rPr lang="ru-RU" sz="1600" b="1" dirty="0">
                <a:latin typeface="Times New Roman"/>
                <a:ea typeface="Calibri"/>
                <a:cs typeface="Times New Roman"/>
              </a:rPr>
              <a:t>фрукты и овощи. </a:t>
            </a:r>
            <a:r>
              <a:rPr lang="ru-RU" sz="1600" dirty="0">
                <a:latin typeface="Times New Roman"/>
                <a:ea typeface="Calibri"/>
                <a:cs typeface="Times New Roman"/>
              </a:rPr>
              <a:t>Выучите с ребенком названия привычной еды. Проверьте его знания, например, предложите выбрать яблоко или банан из миски.</a:t>
            </a:r>
            <a:endParaRPr lang="ru-RU" sz="1600" dirty="0">
              <a:ea typeface="Calibri"/>
              <a:cs typeface="Times New Roman"/>
            </a:endParaRPr>
          </a:p>
          <a:p>
            <a:pPr>
              <a:lnSpc>
                <a:spcPct val="115000"/>
              </a:lnSpc>
              <a:spcAft>
                <a:spcPts val="1000"/>
              </a:spcAft>
            </a:pPr>
            <a:r>
              <a:rPr lang="ru-RU" sz="1600" dirty="0">
                <a:latin typeface="Times New Roman"/>
                <a:ea typeface="Calibri"/>
                <a:cs typeface="Times New Roman"/>
              </a:rPr>
              <a:t>Задача таких бесед – развить любознательность. Никогда не отказывайтесь рассказать ребенку что-то новое, если он спрашивает. Поощряйте его желание развиваться!</a:t>
            </a:r>
            <a:endParaRPr lang="ru-RU" sz="1600" dirty="0">
              <a:ea typeface="Calibri"/>
              <a:cs typeface="Times New Roman"/>
            </a:endParaRPr>
          </a:p>
        </p:txBody>
      </p:sp>
    </p:spTree>
    <p:extLst>
      <p:ext uri="{BB962C8B-B14F-4D97-AF65-F5344CB8AC3E}">
        <p14:creationId xmlns:p14="http://schemas.microsoft.com/office/powerpoint/2010/main" xmlns="" val="3874865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1317</Words>
  <Application>Microsoft Office PowerPoint</Application>
  <PresentationFormat>Экран (4:3)</PresentationFormat>
  <Paragraphs>80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dc:creator>
  <cp:lastModifiedBy>Komp</cp:lastModifiedBy>
  <cp:revision>22</cp:revision>
  <dcterms:created xsi:type="dcterms:W3CDTF">2020-06-21T14:18:47Z</dcterms:created>
  <dcterms:modified xsi:type="dcterms:W3CDTF">2020-06-22T05:44:41Z</dcterms:modified>
</cp:coreProperties>
</file>