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5" r:id="rId3"/>
    <p:sldId id="257" r:id="rId4"/>
    <p:sldId id="262" r:id="rId5"/>
    <p:sldId id="263" r:id="rId6"/>
    <p:sldId id="284" r:id="rId7"/>
    <p:sldId id="285" r:id="rId8"/>
    <p:sldId id="286" r:id="rId9"/>
    <p:sldId id="287" r:id="rId10"/>
    <p:sldId id="288" r:id="rId11"/>
    <p:sldId id="258" r:id="rId12"/>
    <p:sldId id="264" r:id="rId13"/>
    <p:sldId id="265" r:id="rId14"/>
    <p:sldId id="266" r:id="rId15"/>
    <p:sldId id="259" r:id="rId16"/>
    <p:sldId id="267" r:id="rId17"/>
    <p:sldId id="268" r:id="rId18"/>
    <p:sldId id="269" r:id="rId19"/>
    <p:sldId id="270" r:id="rId20"/>
    <p:sldId id="271" r:id="rId21"/>
    <p:sldId id="272" r:id="rId22"/>
    <p:sldId id="260" r:id="rId23"/>
    <p:sldId id="273" r:id="rId24"/>
    <p:sldId id="274" r:id="rId25"/>
    <p:sldId id="279" r:id="rId26"/>
    <p:sldId id="280" r:id="rId27"/>
    <p:sldId id="281" r:id="rId28"/>
    <p:sldId id="282" r:id="rId29"/>
    <p:sldId id="261" r:id="rId30"/>
    <p:sldId id="275" r:id="rId31"/>
    <p:sldId id="276" r:id="rId32"/>
    <p:sldId id="277" r:id="rId33"/>
    <p:sldId id="278" r:id="rId34"/>
    <p:sldId id="283" r:id="rId3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53" autoAdjust="0"/>
    <p:restoredTop sz="94722" autoAdjust="0"/>
  </p:normalViewPr>
  <p:slideViewPr>
    <p:cSldViewPr>
      <p:cViewPr varScale="1">
        <p:scale>
          <a:sx n="69" d="100"/>
          <a:sy n="69" d="100"/>
        </p:scale>
        <p:origin x="-546" y="-102"/>
      </p:cViewPr>
      <p:guideLst>
        <p:guide orient="horz" pos="2160"/>
        <p:guide pos="2880"/>
      </p:guideLst>
    </p:cSldViewPr>
  </p:slideViewPr>
  <p:outlineViewPr>
    <p:cViewPr>
      <p:scale>
        <a:sx n="33" d="100"/>
        <a:sy n="33" d="100"/>
      </p:scale>
      <p:origin x="246" y="263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C8AF33C-E589-495C-A88F-B729CAFB31BE}" type="datetimeFigureOut">
              <a:rPr lang="ru-RU" smtClean="0"/>
              <a:pPr/>
              <a:t>23.06.2020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09ECDEA-36C9-4FDF-B5E4-695E20C92E1F}"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C8AF33C-E589-495C-A88F-B729CAFB31BE}" type="datetimeFigureOut">
              <a:rPr lang="ru-RU" smtClean="0"/>
              <a:pPr/>
              <a:t>23.06.2020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09ECDEA-36C9-4FDF-B5E4-695E20C92E1F}"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C8AF33C-E589-495C-A88F-B729CAFB31BE}" type="datetimeFigureOut">
              <a:rPr lang="ru-RU" smtClean="0"/>
              <a:pPr/>
              <a:t>23.06.2020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09ECDEA-36C9-4FDF-B5E4-695E20C92E1F}"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C8AF33C-E589-495C-A88F-B729CAFB31BE}" type="datetimeFigureOut">
              <a:rPr lang="ru-RU" smtClean="0"/>
              <a:pPr/>
              <a:t>23.06.2020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09ECDEA-36C9-4FDF-B5E4-695E20C92E1F}"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C8AF33C-E589-495C-A88F-B729CAFB31BE}" type="datetimeFigureOut">
              <a:rPr lang="ru-RU" smtClean="0"/>
              <a:pPr/>
              <a:t>23.06.2020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09ECDEA-36C9-4FDF-B5E4-695E20C92E1F}"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C8AF33C-E589-495C-A88F-B729CAFB31BE}" type="datetimeFigureOut">
              <a:rPr lang="ru-RU" smtClean="0"/>
              <a:pPr/>
              <a:t>23.06.2020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09ECDEA-36C9-4FDF-B5E4-695E20C92E1F}"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C8AF33C-E589-495C-A88F-B729CAFB31BE}" type="datetimeFigureOut">
              <a:rPr lang="ru-RU" smtClean="0"/>
              <a:pPr/>
              <a:t>23.06.2020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09ECDEA-36C9-4FDF-B5E4-695E20C92E1F}"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C8AF33C-E589-495C-A88F-B729CAFB31BE}" type="datetimeFigureOut">
              <a:rPr lang="ru-RU" smtClean="0"/>
              <a:pPr/>
              <a:t>23.06.2020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09ECDEA-36C9-4FDF-B5E4-695E20C92E1F}"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C8AF33C-E589-495C-A88F-B729CAFB31BE}" type="datetimeFigureOut">
              <a:rPr lang="ru-RU" smtClean="0"/>
              <a:pPr/>
              <a:t>23.06.2020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09ECDEA-36C9-4FDF-B5E4-695E20C92E1F}"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C8AF33C-E589-495C-A88F-B729CAFB31BE}" type="datetimeFigureOut">
              <a:rPr lang="ru-RU" smtClean="0"/>
              <a:pPr/>
              <a:t>23.06.2020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09ECDEA-36C9-4FDF-B5E4-695E20C92E1F}"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C8AF33C-E589-495C-A88F-B729CAFB31BE}" type="datetimeFigureOut">
              <a:rPr lang="ru-RU" smtClean="0"/>
              <a:pPr/>
              <a:t>23.06.2020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09ECDEA-36C9-4FDF-B5E4-695E20C92E1F}"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8AF33C-E589-495C-A88F-B729CAFB31BE}" type="datetimeFigureOut">
              <a:rPr lang="ru-RU" smtClean="0"/>
              <a:pPr/>
              <a:t>23.06.2020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9ECDEA-36C9-4FDF-B5E4-695E20C92E1F}"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ponyatno.ru/?utm_source=yandex&amp;utm_medium=cpc&amp;utm_campaign=Poisk_Moskva_Obshee&amp;utm_term=%D1%80%D0%B0%D0%B7%D0%B2%D0%B8%D1%82%D0%B8%D0%B5%20%D1%80%D0%B5%D0%B1%D0%B5%D0%BD%D0%BA%D0%B0&amp;yclid=1663261857010453374"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3" descr="https://pandia.ru/text/80/365/images/image003_52.jp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ctrTitle"/>
          </p:nvPr>
        </p:nvSpPr>
        <p:spPr/>
        <p:txBody>
          <a:bodyPr>
            <a:noAutofit/>
          </a:bodyPr>
          <a:lstStyle/>
          <a:p>
            <a:r>
              <a:rPr lang="ru-RU" sz="4000" i="1" dirty="0" smtClean="0">
                <a:latin typeface="Times New Roman" pitchFamily="18" charset="0"/>
                <a:cs typeface="Times New Roman" pitchFamily="18" charset="0"/>
              </a:rPr>
              <a:t>Методические рекомендации</a:t>
            </a:r>
            <a:br>
              <a:rPr lang="ru-RU" sz="4000" i="1" dirty="0" smtClean="0">
                <a:latin typeface="Times New Roman" pitchFamily="18" charset="0"/>
                <a:cs typeface="Times New Roman" pitchFamily="18" charset="0"/>
              </a:rPr>
            </a:br>
            <a:r>
              <a:rPr lang="ru-RU" sz="4000" i="1" dirty="0" smtClean="0">
                <a:latin typeface="Times New Roman" pitchFamily="18" charset="0"/>
                <a:cs typeface="Times New Roman" pitchFamily="18" charset="0"/>
              </a:rPr>
              <a:t> для родителей </a:t>
            </a:r>
            <a:br>
              <a:rPr lang="ru-RU" sz="4000" i="1" dirty="0" smtClean="0">
                <a:latin typeface="Times New Roman" pitchFamily="18" charset="0"/>
                <a:cs typeface="Times New Roman" pitchFamily="18" charset="0"/>
              </a:rPr>
            </a:br>
            <a:r>
              <a:rPr lang="ru-RU" sz="4000" i="1" dirty="0" smtClean="0">
                <a:latin typeface="Times New Roman" pitchFamily="18" charset="0"/>
                <a:cs typeface="Times New Roman" pitchFamily="18" charset="0"/>
              </a:rPr>
              <a:t>по </a:t>
            </a:r>
            <a:r>
              <a:rPr lang="ru-RU" sz="4000" i="1" dirty="0" smtClean="0">
                <a:latin typeface="Times New Roman" pitchFamily="18" charset="0"/>
                <a:cs typeface="Times New Roman" pitchFamily="18" charset="0"/>
              </a:rPr>
              <a:t>развитию </a:t>
            </a:r>
            <a:r>
              <a:rPr lang="ru-RU" sz="4000" i="1" dirty="0" smtClean="0">
                <a:latin typeface="Times New Roman" pitchFamily="18" charset="0"/>
                <a:cs typeface="Times New Roman" pitchFamily="18" charset="0"/>
              </a:rPr>
              <a:t/>
            </a:r>
            <a:br>
              <a:rPr lang="ru-RU" sz="4000" i="1" dirty="0" smtClean="0">
                <a:latin typeface="Times New Roman" pitchFamily="18" charset="0"/>
                <a:cs typeface="Times New Roman" pitchFamily="18" charset="0"/>
              </a:rPr>
            </a:br>
            <a:r>
              <a:rPr lang="ru-RU" sz="4000" i="1" dirty="0" smtClean="0">
                <a:latin typeface="Times New Roman" pitchFamily="18" charset="0"/>
                <a:cs typeface="Times New Roman" pitchFamily="18" charset="0"/>
              </a:rPr>
              <a:t>дошкольников 4-6 лет</a:t>
            </a:r>
            <a:endParaRPr lang="ru-RU" sz="4000"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900igr.net/up/datai/84765/0002-003-.pn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457200" y="764704"/>
            <a:ext cx="8229600" cy="5328592"/>
          </a:xfrm>
        </p:spPr>
        <p:txBody>
          <a:bodyPr>
            <a:noAutofit/>
          </a:bodyPr>
          <a:lstStyle/>
          <a:p>
            <a:r>
              <a:rPr lang="ru-RU" sz="2800" dirty="0">
                <a:latin typeface="Times New Roman" pitchFamily="18" charset="0"/>
                <a:cs typeface="Times New Roman" pitchFamily="18" charset="0"/>
              </a:rPr>
              <a:t>При правильном и последовательном руководстве взрослых игра становится важным средством нравственного, умственного и речевого развития детей. Через формирование и обогащение предметной и игровой деятельности можно влиять на все стороны развития ребенка. </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Моделируя взаимоотношения людей, их поступки, перенося в игры нормы поведения, можно влиять на усвоение детьми в игровой форме простейших нравственных правил, что в других видах деятельности постигается преимущественно через речь в более поздние сроки и с большим трудом</a:t>
            </a:r>
            <a:br>
              <a:rPr lang="ru-RU" sz="2800" dirty="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Содержимое 3" descr="https://pandia.ru/text/80/365/images/image003_52.jpg"/>
          <p:cNvPicPr>
            <a:picLocks/>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457200" y="692696"/>
            <a:ext cx="8229600" cy="5616624"/>
          </a:xfrm>
        </p:spPr>
        <p:txBody>
          <a:bodyPr>
            <a:noAutofit/>
          </a:bodyPr>
          <a:lstStyle/>
          <a:p>
            <a:r>
              <a:rPr lang="ru-RU" sz="2800" b="1" i="1" dirty="0">
                <a:latin typeface="Times New Roman" pitchFamily="18" charset="0"/>
                <a:cs typeface="Times New Roman" pitchFamily="18" charset="0"/>
              </a:rPr>
              <a:t>«Советы родителям </a:t>
            </a:r>
            <a:r>
              <a:rPr lang="ru-RU" sz="2800" b="1" i="1" dirty="0" smtClean="0">
                <a:latin typeface="Times New Roman" pitchFamily="18" charset="0"/>
                <a:cs typeface="Times New Roman" pitchFamily="18" charset="0"/>
              </a:rPr>
              <a:t/>
            </a:r>
            <a:br>
              <a:rPr lang="ru-RU" sz="2800" b="1" i="1" dirty="0" smtClean="0">
                <a:latin typeface="Times New Roman" pitchFamily="18" charset="0"/>
                <a:cs typeface="Times New Roman" pitchFamily="18" charset="0"/>
              </a:rPr>
            </a:br>
            <a:r>
              <a:rPr lang="ru-RU" sz="2800" b="1" i="1" dirty="0" smtClean="0">
                <a:latin typeface="Times New Roman" pitchFamily="18" charset="0"/>
                <a:cs typeface="Times New Roman" pitchFamily="18" charset="0"/>
              </a:rPr>
              <a:t>о познавательном</a:t>
            </a:r>
            <a:br>
              <a:rPr lang="ru-RU" sz="2800" b="1" i="1" dirty="0" smtClean="0">
                <a:latin typeface="Times New Roman" pitchFamily="18" charset="0"/>
                <a:cs typeface="Times New Roman" pitchFamily="18" charset="0"/>
              </a:rPr>
            </a:br>
            <a:r>
              <a:rPr lang="ru-RU" sz="2800" b="1" i="1" dirty="0" smtClean="0">
                <a:latin typeface="Times New Roman" pitchFamily="18" charset="0"/>
                <a:cs typeface="Times New Roman" pitchFamily="18" charset="0"/>
              </a:rPr>
              <a:t> </a:t>
            </a:r>
            <a:r>
              <a:rPr lang="ru-RU" sz="2800" b="1" i="1" dirty="0">
                <a:latin typeface="Times New Roman" pitchFamily="18" charset="0"/>
                <a:cs typeface="Times New Roman" pitchFamily="18" charset="0"/>
              </a:rPr>
              <a:t>развитии дошкольников</a:t>
            </a:r>
            <a:r>
              <a:rPr lang="ru-RU" sz="2800" b="1" i="1" dirty="0" smtClean="0">
                <a:latin typeface="Times New Roman" pitchFamily="18" charset="0"/>
                <a:cs typeface="Times New Roman" pitchFamily="18" charset="0"/>
              </a:rPr>
              <a:t>»</a:t>
            </a:r>
            <a:r>
              <a:rPr lang="ru-RU" sz="3600" i="1" dirty="0" smtClean="0"/>
              <a:t/>
            </a:r>
            <a:br>
              <a:rPr lang="ru-RU" sz="3600" i="1" dirty="0" smtClean="0"/>
            </a:br>
            <a:r>
              <a:rPr lang="ru-RU" sz="2800" b="1" dirty="0" smtClean="0">
                <a:latin typeface="Times New Roman" pitchFamily="18" charset="0"/>
                <a:cs typeface="Times New Roman" pitchFamily="18" charset="0"/>
              </a:rPr>
              <a:t> Развитие восприятия</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b="1" i="1" dirty="0" smtClean="0">
                <a:latin typeface="Times New Roman" pitchFamily="18" charset="0"/>
                <a:cs typeface="Times New Roman" pitchFamily="18" charset="0"/>
              </a:rPr>
              <a:t>Восприятие</a:t>
            </a:r>
            <a:r>
              <a:rPr lang="ru-RU" sz="2800" dirty="0" smtClean="0">
                <a:latin typeface="Times New Roman" pitchFamily="18" charset="0"/>
                <a:cs typeface="Times New Roman" pitchFamily="18" charset="0"/>
              </a:rPr>
              <a:t> — это отражение сознанием человека предметов и явлений действительности в момент их воздействия на органы чувств.</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Развитие восприятия не происходит само собой. Здесь велика роль взрослого, который специально организует деятельность учащихся по восприятию тех или иных объектов, учит выявлять существенные признаки, свойства предметов и явлений. </a:t>
            </a:r>
            <a:r>
              <a:rPr lang="ru-RU" sz="3600" i="1" dirty="0"/>
              <a:t/>
            </a:r>
            <a:br>
              <a:rPr lang="ru-RU" sz="3600" i="1" dirty="0"/>
            </a:br>
            <a:endParaRPr lang="ru-RU" sz="3600" i="1" dirty="0"/>
          </a:p>
        </p:txBody>
      </p:sp>
      <p:sp>
        <p:nvSpPr>
          <p:cNvPr id="11" name="Содержимое 10"/>
          <p:cNvSpPr>
            <a:spLocks noGrp="1"/>
          </p:cNvSpPr>
          <p:nvPr>
            <p:ph idx="1"/>
          </p:nvPr>
        </p:nvSpPr>
        <p:spPr/>
        <p:txBody>
          <a:bodyPr/>
          <a:lstStyle/>
          <a:p>
            <a:pPr>
              <a:buNone/>
            </a:pP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s://pandia.ru/text/80/365/images/image003_52.jp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457200" y="274638"/>
            <a:ext cx="8229600" cy="5746650"/>
          </a:xfrm>
        </p:spPr>
        <p:txBody>
          <a:bodyPr>
            <a:normAutofit fontScale="90000"/>
          </a:bodyPr>
          <a:lstStyle/>
          <a:p>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700" b="1" dirty="0">
                <a:latin typeface="Times New Roman" pitchFamily="18" charset="0"/>
                <a:cs typeface="Times New Roman" pitchFamily="18" charset="0"/>
              </a:rPr>
              <a:t>Игры и упражнения, способствующие развитию восприятия.</a:t>
            </a: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«Перевертыши». Взрослый рисует геометрические фигуры: квадрат, треугольник и т.д. Ребенок должен превратить их в любой рисунок</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a:t>
            </a:r>
            <a:r>
              <a:rPr lang="ru-RU" sz="2700" b="1" dirty="0">
                <a:latin typeface="Times New Roman" pitchFamily="18" charset="0"/>
                <a:cs typeface="Times New Roman" pitchFamily="18" charset="0"/>
              </a:rPr>
              <a:t>Узнай форму». </a:t>
            </a:r>
            <a:r>
              <a:rPr lang="ru-RU" sz="2700" dirty="0">
                <a:latin typeface="Times New Roman" pitchFamily="18" charset="0"/>
                <a:cs typeface="Times New Roman" pitchFamily="18" charset="0"/>
              </a:rPr>
              <a:t>Ребенок должен узнать в окружающих предметах форму геометрической фигуры.</a:t>
            </a:r>
            <a:br>
              <a:rPr lang="ru-RU" sz="2700" dirty="0">
                <a:latin typeface="Times New Roman" pitchFamily="18" charset="0"/>
                <a:cs typeface="Times New Roman" pitchFamily="18" charset="0"/>
              </a:rPr>
            </a:br>
            <a:r>
              <a:rPr lang="ru-RU" sz="2700" b="1" dirty="0">
                <a:latin typeface="Times New Roman" pitchFamily="18" charset="0"/>
                <a:cs typeface="Times New Roman" pitchFamily="18" charset="0"/>
              </a:rPr>
              <a:t>«Найди отличия». </a:t>
            </a:r>
            <a:r>
              <a:rPr lang="ru-RU" sz="2700" dirty="0">
                <a:latin typeface="Times New Roman" pitchFamily="18" charset="0"/>
                <a:cs typeface="Times New Roman" pitchFamily="18" charset="0"/>
              </a:rPr>
              <a:t>Ребенок учится находить отличия в похожих предметах.</a:t>
            </a:r>
            <a:br>
              <a:rPr lang="ru-RU" sz="2700" dirty="0">
                <a:latin typeface="Times New Roman" pitchFamily="18" charset="0"/>
                <a:cs typeface="Times New Roman" pitchFamily="18" charset="0"/>
              </a:rPr>
            </a:br>
            <a:r>
              <a:rPr lang="ru-RU" sz="2700" b="1" dirty="0">
                <a:latin typeface="Times New Roman" pitchFamily="18" charset="0"/>
                <a:cs typeface="Times New Roman" pitchFamily="18" charset="0"/>
              </a:rPr>
              <a:t>«О чем я говорю?»</a:t>
            </a:r>
            <a:r>
              <a:rPr lang="ru-RU" sz="2700" dirty="0">
                <a:latin typeface="Times New Roman" pitchFamily="18" charset="0"/>
                <a:cs typeface="Times New Roman" pitchFamily="18" charset="0"/>
              </a:rPr>
              <a:t>. Взрослый описывает какой-либо предмет, а ребенок должен догадаться, и наоборот.</a:t>
            </a:r>
            <a:br>
              <a:rPr lang="ru-RU" sz="2700" dirty="0">
                <a:latin typeface="Times New Roman" pitchFamily="18" charset="0"/>
                <a:cs typeface="Times New Roman" pitchFamily="18" charset="0"/>
              </a:rPr>
            </a:br>
            <a:r>
              <a:rPr lang="ru-RU" sz="2700" b="1" dirty="0" smtClean="0">
                <a:latin typeface="Times New Roman" pitchFamily="18" charset="0"/>
                <a:cs typeface="Times New Roman" pitchFamily="18" charset="0"/>
              </a:rPr>
              <a:t>«Какое </a:t>
            </a:r>
            <a:r>
              <a:rPr lang="ru-RU" sz="2700" b="1" dirty="0">
                <a:latin typeface="Times New Roman" pitchFamily="18" charset="0"/>
                <a:cs typeface="Times New Roman" pitchFamily="18" charset="0"/>
              </a:rPr>
              <a:t>время года?».</a:t>
            </a:r>
            <a:r>
              <a:rPr lang="ru-RU" sz="2700" dirty="0">
                <a:latin typeface="Times New Roman" pitchFamily="18" charset="0"/>
                <a:cs typeface="Times New Roman" pitchFamily="18" charset="0"/>
              </a:rPr>
              <a:t> Взрослый называет время года, а ребенок называет его признаки.</a:t>
            </a:r>
            <a:br>
              <a:rPr lang="ru-RU" sz="2700" dirty="0">
                <a:latin typeface="Times New Roman" pitchFamily="18" charset="0"/>
                <a:cs typeface="Times New Roman" pitchFamily="18" charset="0"/>
              </a:rPr>
            </a:br>
            <a:r>
              <a:rPr lang="ru-RU" sz="2700" b="1" dirty="0">
                <a:latin typeface="Times New Roman" pitchFamily="18" charset="0"/>
                <a:cs typeface="Times New Roman" pitchFamily="18" charset="0"/>
              </a:rPr>
              <a:t>«Угадай предмет». </a:t>
            </a:r>
            <a:r>
              <a:rPr lang="ru-RU" sz="2700" dirty="0">
                <a:latin typeface="Times New Roman" pitchFamily="18" charset="0"/>
                <a:cs typeface="Times New Roman" pitchFamily="18" charset="0"/>
              </a:rPr>
              <a:t>Взрослый рисует пунктиром или точками очертание предмета, ребенок должен узнать предмет.</a:t>
            </a: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endParaRPr lang="ru-RU" sz="31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s://pandia.ru/text/80/365/images/image003_52.jp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457200" y="692696"/>
            <a:ext cx="8229600" cy="5760640"/>
          </a:xfrm>
        </p:spPr>
        <p:txBody>
          <a:bodyPr>
            <a:noAutofit/>
          </a:bodyPr>
          <a:lstStyle/>
          <a:p>
            <a:r>
              <a:rPr lang="ru-RU" sz="2800" b="1" dirty="0" smtClean="0">
                <a:latin typeface="Times New Roman" pitchFamily="18" charset="0"/>
                <a:cs typeface="Times New Roman" pitchFamily="18" charset="0"/>
              </a:rPr>
              <a:t>Учите ребенка:</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Различать форму предметов и геометрические фигуры.</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Делить геометрические фигуры на 1,2,3, 4 равные части.</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Сравнивать предметы по величине (длине, ширине, высоте).</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Выражать словами, какой предмет больше (меньше), длиннее (короче), выше (ниже), шире (уже).</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Сравнивать до 10 предметов, различных по величине.</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Измерять длину предметов с помощью условной мерки (нитки).</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Анализировать предмет, выделять в нем мелкие детали.</a:t>
            </a:r>
            <a:br>
              <a:rPr lang="ru-RU" sz="2800" dirty="0" smtClean="0">
                <a:latin typeface="Times New Roman" pitchFamily="18" charset="0"/>
                <a:cs typeface="Times New Roman" pitchFamily="18" charset="0"/>
              </a:rPr>
            </a:br>
            <a:endParaRPr lang="ru-RU"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s://pandia.ru/text/80/365/images/image003_52.jp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457200" y="274638"/>
            <a:ext cx="8229600" cy="5962674"/>
          </a:xfrm>
        </p:spPr>
        <p:txBody>
          <a:bodyPr>
            <a:normAutofit/>
          </a:bodyPr>
          <a:lstStyle/>
          <a:p>
            <a:r>
              <a:rPr lang="ru-RU" sz="2800" dirty="0" smtClean="0">
                <a:latin typeface="Times New Roman" pitchFamily="18" charset="0"/>
                <a:cs typeface="Times New Roman" pitchFamily="18" charset="0"/>
              </a:rPr>
              <a:t>Различать не только цвета, но и их оттенки. Различать и называть части суток, их последовательность.</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Понимать значение слов </a:t>
            </a:r>
            <a:r>
              <a:rPr lang="ru-RU" sz="2800" b="1" dirty="0" smtClean="0">
                <a:latin typeface="Times New Roman" pitchFamily="18" charset="0"/>
                <a:cs typeface="Times New Roman" pitchFamily="18" charset="0"/>
              </a:rPr>
              <a:t>вчера, сегодня, завтра. </a:t>
            </a:r>
            <a:r>
              <a:rPr lang="ru-RU" sz="2800" dirty="0" smtClean="0">
                <a:latin typeface="Times New Roman" pitchFamily="18" charset="0"/>
                <a:cs typeface="Times New Roman" pitchFamily="18" charset="0"/>
              </a:rPr>
              <a:t>Знать дни недели, месяцы года.</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Различать основные признаки разных времен года.</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Различать предметы на ощупь.</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Внимательно и последовательно рассматривать предмет и явление.</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Ориентироваться в пространстве по картине: слева, справа, вверху, внизу, перед, за, между, рядом.</a:t>
            </a:r>
            <a:endParaRPr lang="ru-RU"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900igr.net/up/datai/84765/0002-003-.pn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457200" y="692696"/>
            <a:ext cx="8229600" cy="5328592"/>
          </a:xfrm>
        </p:spPr>
        <p:txBody>
          <a:bodyPr>
            <a:normAutofit fontScale="90000"/>
          </a:bodyPr>
          <a:lstStyle/>
          <a:p>
            <a:r>
              <a:rPr lang="ru-RU" sz="3100" b="1" i="1" dirty="0" smtClean="0">
                <a:latin typeface="Times New Roman" pitchFamily="18" charset="0"/>
                <a:cs typeface="Times New Roman" pitchFamily="18" charset="0"/>
              </a:rPr>
              <a:t>«Советы родителям </a:t>
            </a:r>
            <a:br>
              <a:rPr lang="ru-RU" sz="3100" b="1" i="1" dirty="0" smtClean="0">
                <a:latin typeface="Times New Roman" pitchFamily="18" charset="0"/>
                <a:cs typeface="Times New Roman" pitchFamily="18" charset="0"/>
              </a:rPr>
            </a:br>
            <a:r>
              <a:rPr lang="ru-RU" sz="3100" b="1" i="1" dirty="0" smtClean="0">
                <a:latin typeface="Times New Roman" pitchFamily="18" charset="0"/>
                <a:cs typeface="Times New Roman" pitchFamily="18" charset="0"/>
              </a:rPr>
              <a:t>о речевом развитии дошкольников»</a:t>
            </a:r>
            <a:r>
              <a:rPr lang="ru-RU" sz="3600" i="1" dirty="0" smtClean="0"/>
              <a:t/>
            </a:r>
            <a:br>
              <a:rPr lang="ru-RU" sz="3600" i="1" dirty="0" smtClean="0"/>
            </a:br>
            <a:r>
              <a:rPr lang="ru-RU" sz="3600" i="1" dirty="0" smtClean="0"/>
              <a:t/>
            </a:r>
            <a:br>
              <a:rPr lang="ru-RU" sz="3600" i="1" dirty="0" smtClean="0"/>
            </a:br>
            <a:r>
              <a:rPr lang="ru-RU" sz="3600" dirty="0"/>
              <a:t> </a:t>
            </a:r>
            <a:r>
              <a:rPr lang="ru-RU" sz="3100" dirty="0" smtClean="0">
                <a:latin typeface="Times New Roman" pitchFamily="18" charset="0"/>
                <a:cs typeface="Times New Roman" pitchFamily="18" charset="0"/>
              </a:rPr>
              <a:t>Очень </a:t>
            </a:r>
            <a:r>
              <a:rPr lang="ru-RU" sz="3100" dirty="0">
                <a:latin typeface="Times New Roman" pitchFamily="18" charset="0"/>
                <a:cs typeface="Times New Roman" pitchFamily="18" charset="0"/>
              </a:rPr>
              <a:t>важно помогать ребенку развивать речь самостоятельно. Начиная с четырех лет словарный запас у детей быстро увеличивается. Поэтому для того чтобы ребенок научился правильно разговаривать, родителям следует обратить внимание </a:t>
            </a: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b="1" dirty="0" smtClean="0">
                <a:latin typeface="Times New Roman" pitchFamily="18" charset="0"/>
                <a:cs typeface="Times New Roman" pitchFamily="18" charset="0"/>
              </a:rPr>
              <a:t>на </a:t>
            </a:r>
            <a:r>
              <a:rPr lang="ru-RU" sz="3100" b="1" dirty="0">
                <a:latin typeface="Times New Roman" pitchFamily="18" charset="0"/>
                <a:cs typeface="Times New Roman" pitchFamily="18" charset="0"/>
              </a:rPr>
              <a:t>следующие рекомендации:</a:t>
            </a: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endParaRPr lang="ru-RU" sz="31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900igr.net/up/datai/84765/0002-003-.pn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457200" y="274638"/>
            <a:ext cx="8229600" cy="6034682"/>
          </a:xfrm>
        </p:spPr>
        <p:txBody>
          <a:bodyPr>
            <a:normAutofit/>
          </a:bodyPr>
          <a:lstStyle/>
          <a:p>
            <a:r>
              <a:rPr lang="ru-RU" sz="2800" dirty="0">
                <a:latin typeface="Times New Roman" pitchFamily="18" charset="0"/>
                <a:cs typeface="Times New Roman" pitchFamily="18" charset="0"/>
              </a:rPr>
              <a:t>1. В разговоре со своим ребенком говорите правильно, не коверкая слова, четко и внятно (без лепета и «детских слов»).</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2. Развивайте у ребенка мышцы челюсти и языка (для этого есть нехитрые упражнения, например: нужно надувать щеки, полоскать рот, перекатывать воздух из одной щеки в другую и т.д.).</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3. Как можно больше читайте ребенку. Небольшие стихи и сказки – лучший вариант.</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4. Не плохо было бы выполнять артикуляционную гимнастику.</a:t>
            </a:r>
            <a:br>
              <a:rPr lang="ru-RU" sz="2800" dirty="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900igr.net/up/datai/84765/0002-003-.pn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457200" y="1052736"/>
            <a:ext cx="8229600" cy="5112568"/>
          </a:xfrm>
        </p:spPr>
        <p:txBody>
          <a:bodyPr>
            <a:noAutofit/>
          </a:bodyPr>
          <a:lstStyle/>
          <a:p>
            <a:r>
              <a:rPr lang="ru-RU" sz="2800" dirty="0" smtClean="0">
                <a:latin typeface="Times New Roman" pitchFamily="18" charset="0"/>
                <a:cs typeface="Times New Roman" pitchFamily="18" charset="0"/>
              </a:rPr>
              <a:t>5. Разговаривайте со своим ребенком, отвечайте на его вопросы, просите рассказывать о тех или иных событиях, составлять маленькие рассказы (по картинкам, описание предмета).</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6. Развивайте мелкую моторику, речевое дыхание, темп и ритм произношения с помощью музыкальных занятий.</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7. Не ограничивайте общение ребенка со сверстниками.</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8. Старайтесь облекать занятия в игровую форму, не стоит принуждать ребенка.</a:t>
            </a:r>
            <a:br>
              <a:rPr lang="ru-RU" sz="2800" dirty="0" smtClean="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4" name="Содержимое 3" descr="http://900igr.net/up/datai/84765/0002-003-.pn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5" name="Прямоугольник 4"/>
          <p:cNvSpPr/>
          <p:nvPr/>
        </p:nvSpPr>
        <p:spPr>
          <a:xfrm>
            <a:off x="611560" y="1268760"/>
            <a:ext cx="7920880" cy="3816429"/>
          </a:xfrm>
          <a:prstGeom prst="rect">
            <a:avLst/>
          </a:prstGeom>
        </p:spPr>
        <p:txBody>
          <a:bodyPr wrap="square">
            <a:spAutoFit/>
          </a:bodyPr>
          <a:lstStyle/>
          <a:p>
            <a:pPr algn="ctr"/>
            <a:r>
              <a:rPr lang="ru-RU" sz="2800" dirty="0" smtClean="0">
                <a:latin typeface="Times New Roman" pitchFamily="18" charset="0"/>
                <a:cs typeface="Times New Roman" pitchFamily="18" charset="0"/>
              </a:rPr>
              <a:t>9. Увеличивайте занятие постепенно, доделывайте начатое до конца, если ребенок не справляется с заданием, переключитесь на более легкое.</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10. Создавайте у ребенка ситуацию успеха, он должен верить в свои силы.</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11. Ни в коем случае не ругайте ребенка за то, что он неправильно разговаривает, относитесь к этому недостатку с терпением, а к ребенку с любовью.</a:t>
            </a: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900igr.net/up/datai/84765/0002-003-.pn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457200" y="620688"/>
            <a:ext cx="8229600" cy="5688632"/>
          </a:xfrm>
        </p:spPr>
        <p:txBody>
          <a:bodyPr>
            <a:normAutofit fontScale="90000"/>
          </a:bodyPr>
          <a:lstStyle/>
          <a:p>
            <a:r>
              <a:rPr lang="ru-RU" sz="3100" b="1" dirty="0">
                <a:latin typeface="Times New Roman" pitchFamily="18" charset="0"/>
                <a:cs typeface="Times New Roman" pitchFamily="18" charset="0"/>
              </a:rPr>
              <a:t>Артикуляционная гимнастика</a:t>
            </a: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Упражнения выполняются напротив зеркала, в котором ребенок видит свое отражение и отражение родителя, который с ним занимается.</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1. </a:t>
            </a:r>
            <a:r>
              <a:rPr lang="ru-RU" sz="3100" b="1" dirty="0">
                <a:latin typeface="Times New Roman" pitchFamily="18" charset="0"/>
                <a:cs typeface="Times New Roman" pitchFamily="18" charset="0"/>
              </a:rPr>
              <a:t>«Вкусное варенье» </a:t>
            </a:r>
            <a:r>
              <a:rPr lang="ru-RU" sz="3100" dirty="0">
                <a:latin typeface="Times New Roman" pitchFamily="18" charset="0"/>
                <a:cs typeface="Times New Roman" pitchFamily="18" charset="0"/>
              </a:rPr>
              <a:t>- рот открыт, тонким языком проводим по верхней губе вправо, затем влево. Подбородок неподвижен, рот не закрываем. До 10 раз.</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2. </a:t>
            </a:r>
            <a:r>
              <a:rPr lang="ru-RU" sz="3100" b="1" dirty="0">
                <a:latin typeface="Times New Roman" pitchFamily="18" charset="0"/>
                <a:cs typeface="Times New Roman" pitchFamily="18" charset="0"/>
              </a:rPr>
              <a:t>«Иголочка» </a:t>
            </a:r>
            <a:r>
              <a:rPr lang="ru-RU" sz="3100" dirty="0">
                <a:latin typeface="Times New Roman" pitchFamily="18" charset="0"/>
                <a:cs typeface="Times New Roman" pitchFamily="18" charset="0"/>
              </a:rPr>
              <a:t>- рот широко открыт, высунуть тонкий язык, тянуться языком к своему отражению в зеркале (только языком). Счет до 10.</a:t>
            </a:r>
            <a:br>
              <a:rPr lang="ru-RU" sz="3100" dirty="0">
                <a:latin typeface="Times New Roman" pitchFamily="18" charset="0"/>
                <a:cs typeface="Times New Roman" pitchFamily="18" charset="0"/>
              </a:rPr>
            </a:br>
            <a:r>
              <a:rPr lang="ru-RU" sz="2800" dirty="0"/>
              <a:t/>
            </a:r>
            <a:br>
              <a:rPr lang="ru-RU" sz="2800" dirty="0"/>
            </a:br>
            <a:endParaRPr lang="ru-RU"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s://pandia.ru/text/80/365/images/image003_52.jp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457200" y="274638"/>
            <a:ext cx="8229600" cy="4234482"/>
          </a:xfrm>
        </p:spPr>
        <p:txBody>
          <a:bodyPr>
            <a:normAutofit/>
          </a:bodyPr>
          <a:lstStyle/>
          <a:p>
            <a:r>
              <a:rPr lang="ru-RU" sz="2800" b="1" i="1" dirty="0" smtClean="0">
                <a:latin typeface="Times New Roman" pitchFamily="18" charset="0"/>
                <a:cs typeface="Times New Roman" pitchFamily="18" charset="0"/>
              </a:rPr>
              <a:t>«Всестороннее развитие ребёнка – </a:t>
            </a:r>
            <a:br>
              <a:rPr lang="ru-RU" sz="2800" b="1" i="1" dirty="0" smtClean="0">
                <a:latin typeface="Times New Roman" pitchFamily="18" charset="0"/>
                <a:cs typeface="Times New Roman" pitchFamily="18" charset="0"/>
              </a:rPr>
            </a:br>
            <a:r>
              <a:rPr lang="ru-RU" sz="2800" b="1" i="1" dirty="0" smtClean="0">
                <a:latin typeface="Times New Roman" pitchFamily="18" charset="0"/>
                <a:cs typeface="Times New Roman" pitchFamily="18" charset="0"/>
              </a:rPr>
              <a:t>это ребёнок, который интересуется всем:</a:t>
            </a:r>
            <a:br>
              <a:rPr lang="ru-RU" sz="2800" b="1" i="1" dirty="0" smtClean="0">
                <a:latin typeface="Times New Roman" pitchFamily="18" charset="0"/>
                <a:cs typeface="Times New Roman" pitchFamily="18" charset="0"/>
              </a:rPr>
            </a:br>
            <a:r>
              <a:rPr lang="ru-RU" sz="2800" b="1" i="1" dirty="0" smtClean="0">
                <a:latin typeface="Times New Roman" pitchFamily="18" charset="0"/>
                <a:cs typeface="Times New Roman" pitchFamily="18" charset="0"/>
              </a:rPr>
              <a:t>и спортом, и музыкой, и трудом»</a:t>
            </a:r>
            <a:br>
              <a:rPr lang="ru-RU" sz="2800" b="1" i="1" dirty="0" smtClean="0">
                <a:latin typeface="Times New Roman" pitchFamily="18" charset="0"/>
                <a:cs typeface="Times New Roman" pitchFamily="18" charset="0"/>
              </a:rPr>
            </a:br>
            <a:r>
              <a:rPr lang="ru-RU" sz="2800" b="1" i="1" dirty="0" smtClean="0">
                <a:latin typeface="Times New Roman" pitchFamily="18" charset="0"/>
                <a:cs typeface="Times New Roman" pitchFamily="18" charset="0"/>
              </a:rPr>
              <a:t>                                         Народная мудрость</a:t>
            </a:r>
            <a:endParaRPr lang="ru-RU"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900igr.net/up/datai/84765/0002-003-.pn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457200" y="274638"/>
            <a:ext cx="8229600" cy="5962674"/>
          </a:xfrm>
        </p:spPr>
        <p:txBody>
          <a:bodyPr>
            <a:normAutofit fontScale="90000"/>
          </a:bodyPr>
          <a:lstStyle/>
          <a:p>
            <a:r>
              <a:rPr lang="ru-RU" sz="2800" dirty="0" smtClean="0"/>
              <a:t/>
            </a:r>
            <a:br>
              <a:rPr lang="ru-RU" sz="2800" dirty="0" smtClean="0"/>
            </a:br>
            <a:r>
              <a:rPr lang="ru-RU" sz="3100" dirty="0" smtClean="0">
                <a:latin typeface="Times New Roman" pitchFamily="18" charset="0"/>
                <a:cs typeface="Times New Roman" pitchFamily="18" charset="0"/>
              </a:rPr>
              <a:t>3. </a:t>
            </a:r>
            <a:r>
              <a:rPr lang="ru-RU" sz="3100" b="1" dirty="0" smtClean="0">
                <a:latin typeface="Times New Roman" pitchFamily="18" charset="0"/>
                <a:cs typeface="Times New Roman" pitchFamily="18" charset="0"/>
              </a:rPr>
              <a:t>«Качели» </a:t>
            </a:r>
            <a:r>
              <a:rPr lang="ru-RU" sz="3100" dirty="0" smtClean="0">
                <a:latin typeface="Times New Roman" pitchFamily="18" charset="0"/>
                <a:cs typeface="Times New Roman" pitchFamily="18" charset="0"/>
              </a:rPr>
              <a:t>- рот широко открыт, язык лежит на нижней губе, затем поднимаем его к верхней губе, потом опять опускаем вниз. Счет до 10.</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smtClean="0"/>
              <a:t> </a:t>
            </a:r>
            <a:r>
              <a:rPr lang="ru-RU" sz="3100" dirty="0" smtClean="0">
                <a:latin typeface="Times New Roman" pitchFamily="18" charset="0"/>
                <a:cs typeface="Times New Roman" pitchFamily="18" charset="0"/>
              </a:rPr>
              <a:t>4. </a:t>
            </a:r>
            <a:r>
              <a:rPr lang="ru-RU" sz="3100" b="1" dirty="0" smtClean="0">
                <a:latin typeface="Times New Roman" pitchFamily="18" charset="0"/>
                <a:cs typeface="Times New Roman" pitchFamily="18" charset="0"/>
              </a:rPr>
              <a:t>«Лопата» </a:t>
            </a:r>
            <a:r>
              <a:rPr lang="ru-RU" sz="3100" dirty="0" smtClean="0">
                <a:latin typeface="Times New Roman" pitchFamily="18" charset="0"/>
                <a:cs typeface="Times New Roman" pitchFamily="18" charset="0"/>
              </a:rPr>
              <a:t>- рот широко открыт, расслабленный язык лежит на нижней губе. Следить за тем, чтобы язык не двигался. Задержаться в такой позе на 5-10 секунд.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5. </a:t>
            </a:r>
            <a:r>
              <a:rPr lang="ru-RU" sz="3100" b="1" dirty="0" smtClean="0">
                <a:latin typeface="Times New Roman" pitchFamily="18" charset="0"/>
                <a:cs typeface="Times New Roman" pitchFamily="18" charset="0"/>
              </a:rPr>
              <a:t>«Часики» </a:t>
            </a:r>
            <a:r>
              <a:rPr lang="ru-RU" sz="3100" dirty="0" smtClean="0">
                <a:latin typeface="Times New Roman" pitchFamily="18" charset="0"/>
                <a:cs typeface="Times New Roman" pitchFamily="18" charset="0"/>
              </a:rPr>
              <a:t>- рот приоткрыт, губы растянуты в улыбке, острый язычок дотрагивается поочередно до уголков губ. Подбородок неподвижен, рот не закрываем. До 10 раз.</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6. </a:t>
            </a:r>
            <a:r>
              <a:rPr lang="ru-RU" sz="3100" b="1" dirty="0" smtClean="0">
                <a:latin typeface="Times New Roman" pitchFamily="18" charset="0"/>
                <a:cs typeface="Times New Roman" pitchFamily="18" charset="0"/>
              </a:rPr>
              <a:t>«Горка» </a:t>
            </a:r>
            <a:r>
              <a:rPr lang="ru-RU" sz="3100" dirty="0" smtClean="0">
                <a:latin typeface="Times New Roman" pitchFamily="18" charset="0"/>
                <a:cs typeface="Times New Roman" pitchFamily="18" charset="0"/>
              </a:rPr>
              <a:t>- рот широко открыт, язык упирается в нижние зубы (изнутри). Фиксируем позицию и медленно закрываем рот, язык не расслабляем. 10 р.</a:t>
            </a:r>
            <a:br>
              <a:rPr lang="ru-RU" sz="3100" dirty="0" smtClean="0">
                <a:latin typeface="Times New Roman" pitchFamily="18" charset="0"/>
                <a:cs typeface="Times New Roman" pitchFamily="18" charset="0"/>
              </a:rPr>
            </a:br>
            <a:endParaRPr lang="ru-RU" sz="2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900igr.net/up/datai/84765/0002-003-.pn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457200" y="548680"/>
            <a:ext cx="8229600" cy="5544616"/>
          </a:xfrm>
        </p:spPr>
        <p:txBody>
          <a:bodyPr>
            <a:noAutofit/>
          </a:bodyPr>
          <a:lstStyle/>
          <a:p>
            <a:r>
              <a:rPr lang="ru-RU" sz="2800" dirty="0" smtClean="0">
                <a:latin typeface="Times New Roman" pitchFamily="18" charset="0"/>
                <a:cs typeface="Times New Roman" pitchFamily="18" charset="0"/>
              </a:rPr>
              <a:t>7. </a:t>
            </a:r>
            <a:r>
              <a:rPr lang="ru-RU" sz="2800" b="1" dirty="0" smtClean="0">
                <a:latin typeface="Times New Roman" pitchFamily="18" charset="0"/>
                <a:cs typeface="Times New Roman" pitchFamily="18" charset="0"/>
              </a:rPr>
              <a:t>«Птенчик»</a:t>
            </a:r>
            <a:r>
              <a:rPr lang="ru-RU" sz="2800" dirty="0" smtClean="0">
                <a:latin typeface="Times New Roman" pitchFamily="18" charset="0"/>
                <a:cs typeface="Times New Roman" pitchFamily="18" charset="0"/>
              </a:rPr>
              <a:t> - рот открываем, затем закрываем. Следить за тем, чтобы язык лежал неподвижно. Рот удерживаем открытым 5-10 секунд.</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8. </a:t>
            </a:r>
            <a:r>
              <a:rPr lang="ru-RU" sz="2800" b="1" dirty="0" smtClean="0">
                <a:latin typeface="Times New Roman" pitchFamily="18" charset="0"/>
                <a:cs typeface="Times New Roman" pitchFamily="18" charset="0"/>
              </a:rPr>
              <a:t>«Конфетка» </a:t>
            </a:r>
            <a:r>
              <a:rPr lang="ru-RU" sz="2800" dirty="0" smtClean="0">
                <a:latin typeface="Times New Roman" pitchFamily="18" charset="0"/>
                <a:cs typeface="Times New Roman" pitchFamily="18" charset="0"/>
              </a:rPr>
              <a:t>- не открывая рта, поочередно упираемся языком в стенки щек (катаем конфетку). До 10 раз.</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9. </a:t>
            </a:r>
            <a:r>
              <a:rPr lang="ru-RU" sz="2800" b="1" dirty="0" smtClean="0">
                <a:latin typeface="Times New Roman" pitchFamily="18" charset="0"/>
                <a:cs typeface="Times New Roman" pitchFamily="18" charset="0"/>
              </a:rPr>
              <a:t>«Улыбка» </a:t>
            </a:r>
            <a:r>
              <a:rPr lang="ru-RU" sz="2800" dirty="0" smtClean="0">
                <a:latin typeface="Times New Roman" pitchFamily="18" charset="0"/>
                <a:cs typeface="Times New Roman" pitchFamily="18" charset="0"/>
              </a:rPr>
              <a:t>- растянуть уголки губ, так, чтобы стали видны зубы, затем расслабить. До 10 раз.</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10. </a:t>
            </a:r>
            <a:r>
              <a:rPr lang="ru-RU" sz="2800" b="1" dirty="0" smtClean="0">
                <a:latin typeface="Times New Roman" pitchFamily="18" charset="0"/>
                <a:cs typeface="Times New Roman" pitchFamily="18" charset="0"/>
              </a:rPr>
              <a:t>«Хоботок» </a:t>
            </a:r>
            <a:r>
              <a:rPr lang="ru-RU" sz="2800" dirty="0" smtClean="0">
                <a:latin typeface="Times New Roman" pitchFamily="18" charset="0"/>
                <a:cs typeface="Times New Roman" pitchFamily="18" charset="0"/>
              </a:rPr>
              <a:t>- губы вытягиваем вперед (как будто произносим звук «У»), задерживаем в такой позе 5-10 секунд, затем расслабляем губы.</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11. </a:t>
            </a:r>
            <a:r>
              <a:rPr lang="ru-RU" sz="2800" b="1" dirty="0" smtClean="0">
                <a:latin typeface="Times New Roman" pitchFamily="18" charset="0"/>
                <a:cs typeface="Times New Roman" pitchFamily="18" charset="0"/>
              </a:rPr>
              <a:t>«Хомячок» </a:t>
            </a:r>
            <a:r>
              <a:rPr lang="ru-RU" sz="2800" dirty="0" smtClean="0">
                <a:latin typeface="Times New Roman" pitchFamily="18" charset="0"/>
                <a:cs typeface="Times New Roman" pitchFamily="18" charset="0"/>
              </a:rPr>
              <a:t>- закрыв рот, надуваем щеки и задерживаемся в такой позиции 5-10 секунд.</a:t>
            </a:r>
            <a:endParaRPr lang="ru-RU"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s://pandia.ru/text/80/365/images/image003_52.jp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457200" y="692696"/>
            <a:ext cx="8229600" cy="5760640"/>
          </a:xfrm>
        </p:spPr>
        <p:txBody>
          <a:bodyPr>
            <a:normAutofit fontScale="90000"/>
          </a:bodyPr>
          <a:lstStyle/>
          <a:p>
            <a:r>
              <a:rPr lang="ru-RU" sz="3100" b="1" i="1" dirty="0" smtClean="0">
                <a:latin typeface="Times New Roman" pitchFamily="18" charset="0"/>
                <a:cs typeface="Times New Roman" pitchFamily="18" charset="0"/>
              </a:rPr>
              <a:t>«Советы родителям </a:t>
            </a:r>
            <a:br>
              <a:rPr lang="ru-RU" sz="3100" b="1" i="1" dirty="0" smtClean="0">
                <a:latin typeface="Times New Roman" pitchFamily="18" charset="0"/>
                <a:cs typeface="Times New Roman" pitchFamily="18" charset="0"/>
              </a:rPr>
            </a:br>
            <a:r>
              <a:rPr lang="ru-RU" sz="3100" b="1" i="1" dirty="0" smtClean="0">
                <a:latin typeface="Times New Roman" pitchFamily="18" charset="0"/>
                <a:cs typeface="Times New Roman" pitchFamily="18" charset="0"/>
              </a:rPr>
              <a:t>о художественно-эстетическом развитии дошкольников»</a:t>
            </a: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"Как организовать домашнее занятие по рисованию"</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Любая деятельность детей, а художественная </a:t>
            </a:r>
            <a:r>
              <a:rPr lang="ru-RU" sz="3100" dirty="0" smtClean="0">
                <a:latin typeface="Times New Roman" pitchFamily="18" charset="0"/>
                <a:cs typeface="Times New Roman" pitchFamily="18" charset="0"/>
              </a:rPr>
              <a:t>по</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своему содержанию особенно, требует</a:t>
            </a: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smtClean="0">
                <a:latin typeface="Times New Roman" pitchFamily="18" charset="0"/>
                <a:cs typeface="Times New Roman" pitchFamily="18" charset="0"/>
              </a:rPr>
              <a:t>соответствующей организации предметной</a:t>
            </a: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smtClean="0">
                <a:latin typeface="Times New Roman" pitchFamily="18" charset="0"/>
                <a:cs typeface="Times New Roman" pitchFamily="18" charset="0"/>
              </a:rPr>
              <a:t>пространственной среды</a:t>
            </a:r>
            <a:r>
              <a:rPr lang="ru-RU" sz="3100" dirty="0">
                <a:latin typeface="Times New Roman" pitchFamily="18" charset="0"/>
                <a:cs typeface="Times New Roman" pitchFamily="18" charset="0"/>
              </a:rPr>
              <a:t>.</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По этому так важно для домашних занятий</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рисованием правильно подобрать необходимый</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изобразительный материал и создать специально</a:t>
            </a:r>
            <a:br>
              <a:rPr lang="ru-RU" sz="3100" dirty="0">
                <a:latin typeface="Times New Roman" pitchFamily="18" charset="0"/>
                <a:cs typeface="Times New Roman" pitchFamily="18" charset="0"/>
              </a:rPr>
            </a:br>
            <a:r>
              <a:rPr lang="ru-RU" sz="3100" dirty="0" smtClean="0">
                <a:latin typeface="Times New Roman" pitchFamily="18" charset="0"/>
                <a:cs typeface="Times New Roman" pitchFamily="18" charset="0"/>
              </a:rPr>
              <a:t>оборудованный уголок</a:t>
            </a: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творчества.</a:t>
            </a:r>
            <a:br>
              <a:rPr lang="ru-RU" sz="3100" dirty="0">
                <a:latin typeface="Times New Roman" pitchFamily="18" charset="0"/>
                <a:cs typeface="Times New Roman" pitchFamily="18" charset="0"/>
              </a:rPr>
            </a:br>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s://pandia.ru/text/80/365/images/image003_52.jp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457200" y="764704"/>
            <a:ext cx="8229600" cy="5616624"/>
          </a:xfrm>
        </p:spPr>
        <p:txBody>
          <a:bodyPr>
            <a:noAutofit/>
          </a:bodyPr>
          <a:lstStyle/>
          <a:p>
            <a:r>
              <a:rPr lang="ru-RU" sz="2800" dirty="0" smtClean="0">
                <a:latin typeface="Times New Roman" pitchFamily="18" charset="0"/>
                <a:cs typeface="Times New Roman" pitchFamily="18" charset="0"/>
              </a:rPr>
              <a:t>В первую</a:t>
            </a: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очередь</a:t>
            </a: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родителям</a:t>
            </a: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необходимо</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приобрести разнообразный</a:t>
            </a: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художественный</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материал: хорошую</a:t>
            </a: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бумагу</a:t>
            </a: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разного</a:t>
            </a: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формата,</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гуашь, кисти, простые и цветные карандаши, восковые и пастельные мелки, фломастеры.</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Все материалы</a:t>
            </a: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должны</a:t>
            </a: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быть</a:t>
            </a: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безопасными</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для малыша. </a:t>
            </a:r>
            <a:r>
              <a:rPr lang="ru-RU" sz="2800" dirty="0">
                <a:latin typeface="Times New Roman" pitchFamily="18" charset="0"/>
                <a:cs typeface="Times New Roman" pitchFamily="18" charset="0"/>
              </a:rPr>
              <a:t>Краски, мелки, пластилин и прочие материалы для творчества нужны детям для</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создания шедевров, поэтому такие материалы расходуются очень быстро. А что, если</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приготовление красок, мелков тоже сделать маленьким творческим приключением?</a:t>
            </a:r>
            <a:r>
              <a:rPr lang="ru-RU" sz="2800" dirty="0"/>
              <a:t/>
            </a:r>
            <a:br>
              <a:rPr lang="ru-RU" sz="2800" dirty="0"/>
            </a:b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s://pandia.ru/text/80/365/images/image003_52.jp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457200" y="274638"/>
            <a:ext cx="8229600" cy="6034682"/>
          </a:xfrm>
        </p:spPr>
        <p:txBody>
          <a:bodyPr>
            <a:normAutofit/>
          </a:bodyPr>
          <a:lstStyle/>
          <a:p>
            <a:r>
              <a:rPr lang="ru-RU" sz="2800" dirty="0">
                <a:latin typeface="Times New Roman" pitchFamily="18" charset="0"/>
                <a:cs typeface="Times New Roman" pitchFamily="18" charset="0"/>
              </a:rPr>
              <a:t>Совместная деятельность родителя и ребенка очень ценна, она усиливает</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эмоциональную связь, способствует созданию семейной творческой атмосферы.</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Показывая своему ребенку, что многие вещи можно сделать своими руками, вы</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развиваете его фантазию, творческое воображение, </a:t>
            </a:r>
            <a:r>
              <a:rPr lang="ru-RU" sz="2800" dirty="0" err="1">
                <a:latin typeface="Times New Roman" pitchFamily="18" charset="0"/>
                <a:cs typeface="Times New Roman" pitchFamily="18" charset="0"/>
              </a:rPr>
              <a:t>креативности</a:t>
            </a:r>
            <a:r>
              <a:rPr lang="ru-RU" sz="2800" dirty="0">
                <a:latin typeface="Times New Roman" pitchFamily="18" charset="0"/>
                <a:cs typeface="Times New Roman" pitchFamily="18" charset="0"/>
              </a:rPr>
              <a:t>, обучаете строить</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творческие ассоциации при взгляде на обычные предметы. Кроме того, ребенок</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ощущает свою значимость, научившись делать пластилин или краски.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s://pandia.ru/text/80/365/images/image003_52.jp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457200" y="274638"/>
            <a:ext cx="8229600" cy="6034682"/>
          </a:xfrm>
        </p:spPr>
        <p:txBody>
          <a:bodyPr>
            <a:noAutofit/>
          </a:bodyPr>
          <a:lstStyle/>
          <a:p>
            <a:r>
              <a:rPr lang="ru-RU" sz="2800" b="1" dirty="0">
                <a:latin typeface="Times New Roman" pitchFamily="18" charset="0"/>
                <a:cs typeface="Times New Roman" pitchFamily="18" charset="0"/>
              </a:rPr>
              <a:t/>
            </a:r>
            <a:br>
              <a:rPr lang="ru-RU" sz="2800" b="1" dirty="0">
                <a:latin typeface="Times New Roman" pitchFamily="18" charset="0"/>
                <a:cs typeface="Times New Roman" pitchFamily="18" charset="0"/>
              </a:rPr>
            </a:br>
            <a:r>
              <a:rPr lang="ru-RU" sz="2800" b="1" dirty="0">
                <a:latin typeface="Times New Roman" pitchFamily="18" charset="0"/>
                <a:cs typeface="Times New Roman" pitchFamily="18" charset="0"/>
              </a:rPr>
              <a:t>Пластилин для лепки</a:t>
            </a: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Масса для лепки, которую мы приготовим упругая и пружинистая. Для этого нам</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понадобятся продукты:</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sym typeface="Symbol"/>
              </a:rPr>
              <a:t></a:t>
            </a:r>
            <a:r>
              <a:rPr lang="ru-RU" sz="2800" dirty="0">
                <a:latin typeface="Times New Roman" pitchFamily="18" charset="0"/>
                <a:cs typeface="Times New Roman" pitchFamily="18" charset="0"/>
              </a:rPr>
              <a:t> 1 стакан муки;</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sym typeface="Symbol"/>
              </a:rPr>
              <a:t></a:t>
            </a:r>
            <a:r>
              <a:rPr lang="ru-RU" sz="2800" dirty="0">
                <a:latin typeface="Times New Roman" pitchFamily="18" charset="0"/>
                <a:cs typeface="Times New Roman" pitchFamily="18" charset="0"/>
              </a:rPr>
              <a:t> ½ стакана мелкой соли;</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sym typeface="Symbol"/>
              </a:rPr>
              <a:t></a:t>
            </a:r>
            <a:r>
              <a:rPr lang="ru-RU" sz="2800" dirty="0">
                <a:latin typeface="Times New Roman" pitchFamily="18" charset="0"/>
                <a:cs typeface="Times New Roman" pitchFamily="18" charset="0"/>
              </a:rPr>
              <a:t> 6 столовых ложек лимонного сока;</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sym typeface="Symbol"/>
              </a:rPr>
              <a:t></a:t>
            </a:r>
            <a:r>
              <a:rPr lang="ru-RU" sz="2800" dirty="0">
                <a:latin typeface="Times New Roman" pitchFamily="18" charset="0"/>
                <a:cs typeface="Times New Roman" pitchFamily="18" charset="0"/>
              </a:rPr>
              <a:t> Вода;</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sym typeface="Symbol"/>
              </a:rPr>
              <a:t></a:t>
            </a:r>
            <a:r>
              <a:rPr lang="ru-RU" sz="2800" dirty="0">
                <a:latin typeface="Times New Roman" pitchFamily="18" charset="0"/>
                <a:cs typeface="Times New Roman" pitchFamily="18" charset="0"/>
              </a:rPr>
              <a:t> 1столовая ложка растительного масла;</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sym typeface="Symbol"/>
              </a:rPr>
              <a:t></a:t>
            </a:r>
            <a:r>
              <a:rPr lang="ru-RU" sz="2800" dirty="0">
                <a:latin typeface="Times New Roman" pitchFamily="18" charset="0"/>
                <a:cs typeface="Times New Roman" pitchFamily="18" charset="0"/>
              </a:rPr>
              <a:t> В качестве красителей – любые краски;</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sym typeface="Symbol"/>
              </a:rPr>
              <a:t></a:t>
            </a:r>
            <a:r>
              <a:rPr lang="ru-RU" sz="2800" dirty="0">
                <a:latin typeface="Times New Roman" pitchFamily="18" charset="0"/>
                <a:cs typeface="Times New Roman" pitchFamily="18" charset="0"/>
              </a:rPr>
              <a:t> Емкости для хранения.</a:t>
            </a:r>
            <a:br>
              <a:rPr lang="ru-RU" sz="2800" dirty="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s://pandia.ru/text/80/365/images/image003_52.jp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457200" y="274638"/>
            <a:ext cx="8229600" cy="6034682"/>
          </a:xfrm>
        </p:spPr>
        <p:txBody>
          <a:bodyPr>
            <a:normAutofit/>
          </a:bodyPr>
          <a:lstStyle/>
          <a:p>
            <a:r>
              <a:rPr lang="ru-RU" sz="2800" b="1" dirty="0">
                <a:latin typeface="Times New Roman" pitchFamily="18" charset="0"/>
                <a:cs typeface="Times New Roman" pitchFamily="18" charset="0"/>
              </a:rPr>
              <a:t>Краски из мелков</a:t>
            </a: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Из остатков цветных мелков для асфальта</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получаются яркие краски! Ими можно рисовать и</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на бумаге, и на мольберте и на асфальте.</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Для этого нужно измельчить мелки в</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порошок. Насыпать порошок в емкости и налить</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в каждую из них столько горячей воды, чтобы</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консистенция красок была полужидкая, как тесто</a:t>
            </a:r>
            <a:br>
              <a:rPr lang="ru-RU" sz="2800" dirty="0">
                <a:latin typeface="Times New Roman" pitchFamily="18" charset="0"/>
                <a:cs typeface="Times New Roman" pitchFamily="18" charset="0"/>
              </a:rPr>
            </a:br>
            <a:r>
              <a:rPr lang="ru-RU" sz="2800" dirty="0" smtClean="0">
                <a:latin typeface="Times New Roman" pitchFamily="18" charset="0"/>
                <a:cs typeface="Times New Roman" pitchFamily="18" charset="0"/>
              </a:rPr>
              <a:t>на блины</a:t>
            </a:r>
            <a:r>
              <a:rPr lang="ru-RU" sz="2800" dirty="0">
                <a:latin typeface="Times New Roman" pitchFamily="18" charset="0"/>
                <a:cs typeface="Times New Roman" pitchFamily="18" charset="0"/>
              </a:rPr>
              <a:t>.</a:t>
            </a:r>
            <a:br>
              <a:rPr lang="ru-RU" sz="2800" dirty="0">
                <a:latin typeface="Times New Roman" pitchFamily="18" charset="0"/>
                <a:cs typeface="Times New Roman" pitchFamily="18" charset="0"/>
              </a:rPr>
            </a:br>
            <a:r>
              <a:rPr lang="ru-RU" sz="2800" dirty="0" smtClean="0">
                <a:latin typeface="Times New Roman" pitchFamily="18" charset="0"/>
                <a:cs typeface="Times New Roman" pitchFamily="18" charset="0"/>
              </a:rPr>
              <a:t>Рисунки по мере высыхания</a:t>
            </a: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становятся яркими.</a:t>
            </a:r>
            <a:br>
              <a:rPr lang="ru-RU" sz="2800" dirty="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s://pandia.ru/text/80/365/images/image003_52.jp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457200" y="692696"/>
            <a:ext cx="8229600" cy="5688632"/>
          </a:xfrm>
        </p:spPr>
        <p:txBody>
          <a:bodyPr>
            <a:normAutofit fontScale="90000"/>
          </a:bodyPr>
          <a:lstStyle/>
          <a:p>
            <a:r>
              <a:rPr lang="ru-RU" sz="3100" b="1" dirty="0" err="1">
                <a:latin typeface="Times New Roman" pitchFamily="18" charset="0"/>
                <a:cs typeface="Times New Roman" pitchFamily="18" charset="0"/>
              </a:rPr>
              <a:t>Аквагрим</a:t>
            </a: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Большинство детей любят, чтобы им</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на лице нарисовали какого либо героя или</a:t>
            </a:r>
            <a:br>
              <a:rPr lang="ru-RU" sz="3100" dirty="0">
                <a:latin typeface="Times New Roman" pitchFamily="18" charset="0"/>
                <a:cs typeface="Times New Roman" pitchFamily="18" charset="0"/>
              </a:rPr>
            </a:br>
            <a:r>
              <a:rPr lang="ru-RU" sz="3100" dirty="0" smtClean="0">
                <a:latin typeface="Times New Roman" pitchFamily="18" charset="0"/>
                <a:cs typeface="Times New Roman" pitchFamily="18" charset="0"/>
              </a:rPr>
              <a:t>животного, но обычно </a:t>
            </a:r>
            <a:r>
              <a:rPr lang="ru-RU" sz="3100" dirty="0" err="1" smtClean="0">
                <a:latin typeface="Times New Roman" pitchFamily="18" charset="0"/>
                <a:cs typeface="Times New Roman" pitchFamily="18" charset="0"/>
              </a:rPr>
              <a:t>аквагримеры</a:t>
            </a: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бывают на праздниках или мероприятиях.</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Так почему же не устроить гримерную</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прямо дома хоть каждый день? Это станет</a:t>
            </a:r>
            <a:br>
              <a:rPr lang="ru-RU" sz="3100" dirty="0">
                <a:latin typeface="Times New Roman" pitchFamily="18" charset="0"/>
                <a:cs typeface="Times New Roman" pitchFamily="18" charset="0"/>
              </a:rPr>
            </a:br>
            <a:r>
              <a:rPr lang="ru-RU" sz="3100" dirty="0" smtClean="0">
                <a:latin typeface="Times New Roman" pitchFamily="18" charset="0"/>
                <a:cs typeface="Times New Roman" pitchFamily="18" charset="0"/>
              </a:rPr>
              <a:t>возможным благодаря собственным</a:t>
            </a: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краскам для кожи. Для их изготовления нужны:</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sym typeface="Symbol"/>
              </a:rPr>
              <a:t></a:t>
            </a:r>
            <a:r>
              <a:rPr lang="ru-RU" sz="3100" dirty="0">
                <a:latin typeface="Times New Roman" pitchFamily="18" charset="0"/>
                <a:cs typeface="Times New Roman" pitchFamily="18" charset="0"/>
              </a:rPr>
              <a:t> 1 часть крахмала (кукурузного или картофельного);</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sym typeface="Symbol"/>
              </a:rPr>
              <a:t></a:t>
            </a:r>
            <a:r>
              <a:rPr lang="ru-RU" sz="3100" dirty="0">
                <a:latin typeface="Times New Roman" pitchFamily="18" charset="0"/>
                <a:cs typeface="Times New Roman" pitchFamily="18" charset="0"/>
              </a:rPr>
              <a:t> 1 часть детского лосьона для тела;</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sym typeface="Symbol"/>
              </a:rPr>
              <a:t></a:t>
            </a:r>
            <a:r>
              <a:rPr lang="ru-RU" sz="3100" dirty="0">
                <a:latin typeface="Times New Roman" pitchFamily="18" charset="0"/>
                <a:cs typeface="Times New Roman" pitchFamily="18" charset="0"/>
              </a:rPr>
              <a:t> ¼ часть растительного масла;</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sym typeface="Symbol"/>
              </a:rPr>
              <a:t></a:t>
            </a:r>
            <a:r>
              <a:rPr lang="ru-RU" sz="3100" dirty="0">
                <a:latin typeface="Times New Roman" pitchFamily="18" charset="0"/>
                <a:cs typeface="Times New Roman" pitchFamily="18" charset="0"/>
              </a:rPr>
              <a:t> Краски, отмывающиеся с кожи</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sym typeface="Symbol"/>
              </a:rPr>
              <a:t></a:t>
            </a:r>
            <a:r>
              <a:rPr lang="ru-RU" sz="3100" dirty="0">
                <a:latin typeface="Times New Roman" pitchFamily="18" charset="0"/>
                <a:cs typeface="Times New Roman" pitchFamily="18" charset="0"/>
              </a:rPr>
              <a:t> Баночки для хранения красок </a:t>
            </a:r>
            <a:r>
              <a:rPr lang="ru-RU" sz="2800" dirty="0"/>
              <a:t/>
            </a:r>
            <a:br>
              <a:rPr lang="ru-RU" sz="2800" dirty="0"/>
            </a:br>
            <a:endParaRPr lang="ru-RU"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s://pandia.ru/text/80/365/images/image003_52.jp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395536" y="548680"/>
            <a:ext cx="8229600" cy="5832648"/>
          </a:xfrm>
        </p:spPr>
        <p:txBody>
          <a:bodyPr>
            <a:normAutofit fontScale="90000"/>
          </a:bodyPr>
          <a:lstStyle/>
          <a:p>
            <a:r>
              <a:rPr lang="ru-RU" sz="3100" dirty="0">
                <a:latin typeface="Times New Roman" pitchFamily="18" charset="0"/>
                <a:cs typeface="Times New Roman" pitchFamily="18" charset="0"/>
              </a:rPr>
              <a:t>Увлекательные занятия эти нетрадиционные техники рисования или создания</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изображений различными методами. Один из которых — создание узоров на молоке.</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Для смелых творческих экспериментов понадобятся очень простые и </a:t>
            </a:r>
            <a:r>
              <a:rPr lang="ru-RU" sz="3100" dirty="0" smtClean="0">
                <a:latin typeface="Times New Roman" pitchFamily="18" charset="0"/>
                <a:cs typeface="Times New Roman" pitchFamily="18" charset="0"/>
              </a:rPr>
              <a:t>безопасные ингредиенты</a:t>
            </a:r>
            <a:r>
              <a:rPr lang="ru-RU" sz="3100" dirty="0">
                <a:latin typeface="Times New Roman" pitchFamily="18" charset="0"/>
                <a:cs typeface="Times New Roman" pitchFamily="18" charset="0"/>
              </a:rPr>
              <a:t>:</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цельное </a:t>
            </a:r>
            <a:r>
              <a:rPr lang="ru-RU" sz="3100" dirty="0" smtClean="0">
                <a:latin typeface="Times New Roman" pitchFamily="18" charset="0"/>
                <a:cs typeface="Times New Roman" pitchFamily="18" charset="0"/>
              </a:rPr>
              <a:t>молоко</a:t>
            </a:r>
            <a:r>
              <a:rPr lang="ru-RU" sz="3100" dirty="0">
                <a:latin typeface="Times New Roman" pitchFamily="18" charset="0"/>
                <a:cs typeface="Times New Roman" pitchFamily="18" charset="0"/>
              </a:rPr>
              <a:t>,</a:t>
            </a:r>
            <a:r>
              <a:rPr lang="ru-RU" sz="3100" dirty="0" smtClean="0">
                <a:latin typeface="Times New Roman" pitchFamily="18" charset="0"/>
                <a:cs typeface="Times New Roman" pitchFamily="18" charset="0"/>
              </a:rPr>
              <a:t> </a:t>
            </a:r>
            <a:r>
              <a:rPr lang="ru-RU" sz="3100" dirty="0">
                <a:latin typeface="Times New Roman" pitchFamily="18" charset="0"/>
                <a:cs typeface="Times New Roman" pitchFamily="18" charset="0"/>
              </a:rPr>
              <a:t>не </a:t>
            </a:r>
            <a:r>
              <a:rPr lang="ru-RU" sz="3100" dirty="0" smtClean="0">
                <a:latin typeface="Times New Roman" pitchFamily="18" charset="0"/>
                <a:cs typeface="Times New Roman" pitchFamily="18" charset="0"/>
              </a:rPr>
              <a:t>обезжиренное</a:t>
            </a:r>
            <a:r>
              <a:rPr lang="ru-RU" sz="3100" dirty="0">
                <a:latin typeface="Times New Roman" pitchFamily="18" charset="0"/>
                <a:cs typeface="Times New Roman" pitchFamily="18" charset="0"/>
              </a:rPr>
              <a:t> </a:t>
            </a:r>
            <a:r>
              <a:rPr lang="ru-RU" sz="3100" dirty="0" smtClean="0">
                <a:latin typeface="Times New Roman" pitchFamily="18" charset="0"/>
                <a:cs typeface="Times New Roman" pitchFamily="18" charset="0"/>
              </a:rPr>
              <a:t>или </a:t>
            </a:r>
            <a:r>
              <a:rPr lang="ru-RU" sz="3100" dirty="0">
                <a:latin typeface="Times New Roman" pitchFamily="18" charset="0"/>
                <a:cs typeface="Times New Roman" pitchFamily="18" charset="0"/>
              </a:rPr>
              <a:t>домашнее.</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разведенные в воде красители, пищевые или для ткани. Их можно приобрести </a:t>
            </a:r>
            <a:r>
              <a:rPr lang="ru-RU" sz="3100" dirty="0" smtClean="0">
                <a:latin typeface="Times New Roman" pitchFamily="18" charset="0"/>
                <a:cs typeface="Times New Roman" pitchFamily="18" charset="0"/>
              </a:rPr>
              <a:t>в магазинах для</a:t>
            </a: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smtClean="0">
                <a:latin typeface="Times New Roman" pitchFamily="18" charset="0"/>
                <a:cs typeface="Times New Roman" pitchFamily="18" charset="0"/>
              </a:rPr>
              <a:t>художников или взять порошок и растворить</a:t>
            </a: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smtClean="0">
                <a:latin typeface="Times New Roman" pitchFamily="18" charset="0"/>
                <a:cs typeface="Times New Roman" pitchFamily="18" charset="0"/>
              </a:rPr>
              <a:t>в воде самим</a:t>
            </a:r>
            <a:r>
              <a:rPr lang="ru-RU" sz="3100" dirty="0">
                <a:latin typeface="Times New Roman" pitchFamily="18" charset="0"/>
                <a:cs typeface="Times New Roman" pitchFamily="18" charset="0"/>
              </a:rPr>
              <a:t>.</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жидкое мыло или средство для мытья посуды.</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плоский лоток или тарелка</a:t>
            </a:r>
            <a:r>
              <a:rPr lang="ru-RU" sz="3100" dirty="0" smtClean="0">
                <a:latin typeface="Times New Roman" pitchFamily="18" charset="0"/>
                <a:cs typeface="Times New Roman" pitchFamily="18" charset="0"/>
              </a:rPr>
              <a:t>.</a:t>
            </a:r>
            <a:br>
              <a:rPr lang="ru-RU" sz="3100" dirty="0" smtClean="0">
                <a:latin typeface="Times New Roman" pitchFamily="18" charset="0"/>
                <a:cs typeface="Times New Roman" pitchFamily="18" charset="0"/>
              </a:rPr>
            </a:br>
            <a:r>
              <a:rPr lang="ru-RU" sz="3100" b="1" dirty="0" smtClean="0">
                <a:latin typeface="Times New Roman" pitchFamily="18" charset="0"/>
                <a:cs typeface="Times New Roman" pitchFamily="18" charset="0"/>
              </a:rPr>
              <a:t> Удачных вам совместных поделок! </a:t>
            </a:r>
            <a:r>
              <a:rPr lang="ru-RU" sz="3100" dirty="0"/>
              <a:t/>
            </a:r>
            <a:br>
              <a:rPr lang="ru-RU" sz="3100" dirty="0"/>
            </a:br>
            <a:endParaRPr lang="ru-RU" sz="31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900igr.net/up/datai/84765/0002-003-.pn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457200" y="274638"/>
            <a:ext cx="8229600" cy="5890666"/>
          </a:xfrm>
        </p:spPr>
        <p:txBody>
          <a:bodyPr>
            <a:noAutofit/>
          </a:bodyPr>
          <a:lstStyle/>
          <a:p>
            <a:r>
              <a:rPr lang="ru-RU" sz="2800" b="1" i="1" dirty="0" smtClean="0">
                <a:latin typeface="Times New Roman" pitchFamily="18" charset="0"/>
                <a:cs typeface="Times New Roman" pitchFamily="18" charset="0"/>
              </a:rPr>
              <a:t>«Советы родителям </a:t>
            </a:r>
            <a:br>
              <a:rPr lang="ru-RU" sz="2800" b="1" i="1" dirty="0" smtClean="0">
                <a:latin typeface="Times New Roman" pitchFamily="18" charset="0"/>
                <a:cs typeface="Times New Roman" pitchFamily="18" charset="0"/>
              </a:rPr>
            </a:br>
            <a:r>
              <a:rPr lang="ru-RU" sz="2800" b="1" i="1" dirty="0" smtClean="0">
                <a:latin typeface="Times New Roman" pitchFamily="18" charset="0"/>
                <a:cs typeface="Times New Roman" pitchFamily="18" charset="0"/>
              </a:rPr>
              <a:t>о физическом</a:t>
            </a:r>
            <a:br>
              <a:rPr lang="ru-RU" sz="2800" b="1" i="1" dirty="0" smtClean="0">
                <a:latin typeface="Times New Roman" pitchFamily="18" charset="0"/>
                <a:cs typeface="Times New Roman" pitchFamily="18" charset="0"/>
              </a:rPr>
            </a:br>
            <a:r>
              <a:rPr lang="ru-RU" sz="2800" b="1" i="1" dirty="0" smtClean="0">
                <a:latin typeface="Times New Roman" pitchFamily="18" charset="0"/>
                <a:cs typeface="Times New Roman" pitchFamily="18" charset="0"/>
              </a:rPr>
              <a:t> развитии дошкольников»</a:t>
            </a:r>
            <a:r>
              <a:rPr lang="ru-RU" sz="3600" i="1" dirty="0" smtClean="0">
                <a:latin typeface="Times New Roman" pitchFamily="18" charset="0"/>
                <a:cs typeface="Times New Roman" pitchFamily="18" charset="0"/>
              </a:rPr>
              <a:t/>
            </a:r>
            <a:br>
              <a:rPr lang="ru-RU" sz="3600" i="1"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Необходимо ежедневно заниматься физическим развитием своего чада – придумывать и играть в подвижные игры, приучать его к зарядке. Зарядка может состоять из комплекса простейших упражнений на разгибание и сгибание конечностей, повороты и приседания. Она не только оказывает положительное влияние на физическое состояние малыша, его иммунную систему, но и приучает к дисциплине и порядку.</a:t>
            </a:r>
            <a:r>
              <a:rPr lang="ru-RU" sz="2800" dirty="0" smtClean="0"/>
              <a:t/>
            </a:r>
            <a:br>
              <a:rPr lang="ru-RU" sz="2800" dirty="0" smtClean="0"/>
            </a:br>
            <a:endParaRPr lang="ru-RU" sz="3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900igr.net/up/datai/84765/0002-003-.pn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457200" y="548680"/>
            <a:ext cx="8229600" cy="5544616"/>
          </a:xfrm>
        </p:spPr>
        <p:txBody>
          <a:bodyPr>
            <a:normAutofit fontScale="90000"/>
          </a:bodyPr>
          <a:lstStyle/>
          <a:p>
            <a:r>
              <a:rPr lang="ru-RU" sz="3100" b="1" i="1" dirty="0" smtClean="0">
                <a:latin typeface="Times New Roman" pitchFamily="18" charset="0"/>
                <a:cs typeface="Times New Roman" pitchFamily="18" charset="0"/>
              </a:rPr>
              <a:t>«Советы родителям </a:t>
            </a:r>
            <a:br>
              <a:rPr lang="ru-RU" sz="3100" b="1" i="1" dirty="0" smtClean="0">
                <a:latin typeface="Times New Roman" pitchFamily="18" charset="0"/>
                <a:cs typeface="Times New Roman" pitchFamily="18" charset="0"/>
              </a:rPr>
            </a:br>
            <a:r>
              <a:rPr lang="ru-RU" sz="3100" b="1" i="1" dirty="0" smtClean="0">
                <a:latin typeface="Times New Roman" pitchFamily="18" charset="0"/>
                <a:cs typeface="Times New Roman" pitchFamily="18" charset="0"/>
              </a:rPr>
              <a:t>о социально-коммуникативном развитии дошкольников»</a:t>
            </a:r>
            <a:r>
              <a:rPr lang="ru-RU" sz="3600" i="1" dirty="0" smtClean="0"/>
              <a:t/>
            </a:r>
            <a:br>
              <a:rPr lang="ru-RU" sz="3600" i="1" dirty="0" smtClean="0"/>
            </a:br>
            <a:r>
              <a:rPr lang="ru-RU" sz="3100" dirty="0">
                <a:latin typeface="Times New Roman" pitchFamily="18" charset="0"/>
                <a:cs typeface="Times New Roman" pitchFamily="18" charset="0"/>
              </a:rPr>
              <a:t>«Не оберегайте ребенка от повседневных дел, не стремитесь решить за него все проблемы, но и не перегружайте его. Пусть малыш поможет с уборкой, сам польет цветок, получит удовольствие от сделанного и заслуженную похвалу. Не нужно ставить перед ним непосильные задачи, для выполнения которых он еще просто не дорос. </a:t>
            </a:r>
            <a:br>
              <a:rPr lang="ru-RU" sz="3100" dirty="0">
                <a:latin typeface="Times New Roman" pitchFamily="18" charset="0"/>
                <a:cs typeface="Times New Roman" pitchFamily="18" charset="0"/>
              </a:rPr>
            </a:br>
            <a:r>
              <a:rPr lang="ru-RU" sz="3100" dirty="0" smtClean="0">
                <a:latin typeface="Times New Roman" pitchFamily="18" charset="0"/>
                <a:cs typeface="Times New Roman" pitchFamily="18" charset="0"/>
              </a:rPr>
              <a:t>Если </a:t>
            </a:r>
            <a:r>
              <a:rPr lang="ru-RU" sz="3100" dirty="0">
                <a:latin typeface="Times New Roman" pitchFamily="18" charset="0"/>
                <a:cs typeface="Times New Roman" pitchFamily="18" charset="0"/>
              </a:rPr>
              <a:t>малыш давно умеет сам есть ложкой, не нужно каждый раз за это хвалить, но если у него получилось поесть аккуратно, не размазав кашу по всему столу, обязательно отметьте это достижение.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900igr.net/up/datai/84765/0002-003-.pn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457200" y="274638"/>
            <a:ext cx="8229600" cy="5890666"/>
          </a:xfrm>
        </p:spPr>
        <p:txBody>
          <a:bodyPr>
            <a:normAutofit/>
          </a:bodyPr>
          <a:lstStyle/>
          <a:p>
            <a:r>
              <a:rPr lang="ru-RU" sz="2800" dirty="0" smtClean="0">
                <a:latin typeface="Times New Roman" pitchFamily="18" charset="0"/>
                <a:cs typeface="Times New Roman" pitchFamily="18" charset="0"/>
              </a:rPr>
              <a:t>Малыша 4-5 лет необходимо водить на специальные занятия. Для развития физической активности мальчика можно записать в спортивную секцию, а девочку водить на танцевальные занятия.</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Родители должны способствовать развитию социальной активности своего чада. Ребёнок должен регулярно видеть других детей, общаться с ними, играться в парках, на детских площадках. Дома необходимо читать с малышом сказки, обсуждать их, а также заниматься рисованием и лепкой из пластилина, глины или теста. Эти занятия укрепят мышцы ладони и понемногу подготовят руку к письму. </a:t>
            </a:r>
            <a:endParaRPr lang="ru-RU"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900igr.net/up/datai/84765/0002-003-.pn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457200" y="274638"/>
            <a:ext cx="8229600" cy="5890666"/>
          </a:xfrm>
        </p:spPr>
        <p:txBody>
          <a:bodyPr>
            <a:normAutofit/>
          </a:bodyPr>
          <a:lstStyle/>
          <a:p>
            <a:r>
              <a:rPr lang="ru-RU" sz="2800" dirty="0" smtClean="0">
                <a:latin typeface="Times New Roman" pitchFamily="18" charset="0"/>
                <a:cs typeface="Times New Roman" pitchFamily="18" charset="0"/>
              </a:rPr>
              <a:t>Стоит заниматься и играми, направленными на развитие мелкой моторики – сбор различных конструкторов, </a:t>
            </a:r>
            <a:r>
              <a:rPr lang="ru-RU" sz="2800" dirty="0" err="1" smtClean="0">
                <a:latin typeface="Times New Roman" pitchFamily="18" charset="0"/>
                <a:cs typeface="Times New Roman" pitchFamily="18" charset="0"/>
              </a:rPr>
              <a:t>пазлов</a:t>
            </a:r>
            <a:r>
              <a:rPr lang="ru-RU" sz="2800" dirty="0" smtClean="0">
                <a:latin typeface="Times New Roman" pitchFamily="18" charset="0"/>
                <a:cs typeface="Times New Roman" pitchFamily="18" charset="0"/>
              </a:rPr>
              <a:t>.</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Ребёнок должен помогать маме и папе в домашних делах. К 4 годам у него уже должны быть свои обязанности: убирать игрушки, вытирать пыль, собирать посуду со стола.</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Чтобы следить за физическим здоровьем ребёнка, необходимо регулярно проходить осмотры у окулиста, хирурга, отоларинголога, кардиолога, участкового педиатра, проводить ЭКГ.</a:t>
            </a:r>
            <a:br>
              <a:rPr lang="ru-RU" sz="2800" dirty="0" smtClean="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900igr.net/up/datai/84765/0002-003-.pn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457200" y="908720"/>
            <a:ext cx="8229600" cy="5256584"/>
          </a:xfrm>
        </p:spPr>
        <p:txBody>
          <a:bodyPr>
            <a:noAutofit/>
          </a:bodyPr>
          <a:lstStyle/>
          <a:p>
            <a:r>
              <a:rPr lang="ru-RU" sz="2800" dirty="0" smtClean="0">
                <a:latin typeface="Times New Roman" pitchFamily="18" charset="0"/>
                <a:cs typeface="Times New Roman" pitchFamily="18" charset="0"/>
              </a:rPr>
              <a:t>К 4-5 годам у детей четко формируются преимущественные виды деятельности. Родители могут понаблюдать за своим чадом, выявить его таланты, чтобы как можно раньше начать развивать их. В соответствии с его талантами и интересами, ребёнка можно записать в кружки (рисования, лепки, гимнастики, плавания, лёгкой атлетики и </a:t>
            </a:r>
            <a:r>
              <a:rPr lang="ru-RU" sz="2800" dirty="0" err="1" smtClean="0">
                <a:latin typeface="Times New Roman" pitchFamily="18" charset="0"/>
                <a:cs typeface="Times New Roman" pitchFamily="18" charset="0"/>
              </a:rPr>
              <a:t>т.п</a:t>
            </a:r>
            <a:r>
              <a:rPr lang="ru-RU" sz="2800" dirty="0" smtClean="0">
                <a:latin typeface="Times New Roman" pitchFamily="18" charset="0"/>
                <a:cs typeface="Times New Roman" pitchFamily="18" charset="0"/>
              </a:rPr>
              <a:t>).</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В воспитании детей важным является психологический климат в семье. Отсутствие громких криков и ссор между родителями, резкого тона по отношению к малышу, создают благоприятную атмосферу как для физического, так и для </a:t>
            </a:r>
            <a:r>
              <a:rPr lang="ru-RU" sz="2800" dirty="0" err="1" smtClean="0">
                <a:latin typeface="Times New Roman" pitchFamily="18" charset="0"/>
                <a:cs typeface="Times New Roman" pitchFamily="18" charset="0"/>
              </a:rPr>
              <a:t>психоэмоционального</a:t>
            </a:r>
            <a:r>
              <a:rPr lang="ru-RU" sz="2800" dirty="0" smtClean="0">
                <a:latin typeface="Times New Roman" pitchFamily="18" charset="0"/>
                <a:cs typeface="Times New Roman" pitchFamily="18" charset="0"/>
              </a:rPr>
              <a:t> развития малыша.</a:t>
            </a:r>
            <a:br>
              <a:rPr lang="ru-RU" sz="2800" dirty="0" smtClean="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900igr.net/up/datai/84765/0002-003-.pn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457200" y="620688"/>
            <a:ext cx="8229600" cy="5472608"/>
          </a:xfrm>
        </p:spPr>
        <p:txBody>
          <a:bodyPr>
            <a:normAutofit/>
          </a:bodyPr>
          <a:lstStyle/>
          <a:p>
            <a:r>
              <a:rPr lang="ru-RU" sz="2800" dirty="0" smtClean="0">
                <a:latin typeface="Times New Roman" pitchFamily="18" charset="0"/>
                <a:cs typeface="Times New Roman" pitchFamily="18" charset="0"/>
              </a:rPr>
              <a:t>Ребёнку 5-го года жизни важно чувствовать свой успех, поэтому мама и папа должны поощрять его достижения. Если у него что-то не получается, малыша необходимо подбадривать, верить в него. Если часто делать замечания и постоянно одёргивать ребёнка, у него может пропасть всё желание стараться и достигать успеха.</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Стоит отметить: чем сознательнее родители относятся к воспитанию малыша, тем успешнее он развивается.</a:t>
            </a:r>
            <a:r>
              <a:rPr lang="ru-RU" sz="3600" dirty="0" smtClean="0"/>
              <a:t/>
            </a:r>
            <a:br>
              <a:rPr lang="ru-RU" sz="3600" dirty="0" smtClean="0"/>
            </a:br>
            <a:endParaRPr lang="ru-RU" sz="28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s://pandia.ru/text/80/365/images/image003_52.jp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357158" y="857232"/>
            <a:ext cx="8229600" cy="1143008"/>
          </a:xfrm>
        </p:spPr>
        <p:txBody>
          <a:bodyPr>
            <a:normAutofit fontScale="90000"/>
          </a:bodyPr>
          <a:lstStyle/>
          <a:p>
            <a:pPr eaLnBrk="0" hangingPunct="0"/>
            <a:r>
              <a:rPr lang="ru-RU" sz="2800" b="1" i="1" dirty="0" smtClean="0">
                <a:latin typeface="Times New Roman" pitchFamily="18" charset="0"/>
                <a:cs typeface="Times New Roman" pitchFamily="18" charset="0"/>
              </a:rPr>
              <a:t/>
            </a:r>
            <a:br>
              <a:rPr lang="ru-RU" sz="2800" b="1" i="1" dirty="0" smtClean="0">
                <a:latin typeface="Times New Roman" pitchFamily="18" charset="0"/>
                <a:cs typeface="Times New Roman" pitchFamily="18" charset="0"/>
              </a:rPr>
            </a:br>
            <a:r>
              <a:rPr lang="ru-RU" sz="2800" b="1" i="1" dirty="0" smtClean="0">
                <a:latin typeface="Times New Roman" pitchFamily="18" charset="0"/>
                <a:cs typeface="Times New Roman" pitchFamily="18" charset="0"/>
              </a:rPr>
              <a:t/>
            </a:r>
            <a:br>
              <a:rPr lang="ru-RU" sz="2800" b="1" i="1" dirty="0" smtClean="0">
                <a:latin typeface="Times New Roman" pitchFamily="18" charset="0"/>
                <a:cs typeface="Times New Roman" pitchFamily="18" charset="0"/>
              </a:rPr>
            </a:br>
            <a:r>
              <a:rPr lang="ru-RU" sz="2800" b="1" i="1" dirty="0" smtClean="0">
                <a:latin typeface="Times New Roman" pitchFamily="18" charset="0"/>
                <a:cs typeface="Times New Roman" pitchFamily="18" charset="0"/>
              </a:rPr>
              <a:t/>
            </a:r>
            <a:br>
              <a:rPr lang="ru-RU" sz="2800" b="1" i="1" dirty="0" smtClean="0">
                <a:latin typeface="Times New Roman" pitchFamily="18" charset="0"/>
                <a:cs typeface="Times New Roman" pitchFamily="18" charset="0"/>
              </a:rPr>
            </a:br>
            <a:r>
              <a:rPr lang="ru-RU" sz="2800" b="1" i="1" dirty="0" smtClean="0">
                <a:latin typeface="Times New Roman" pitchFamily="18" charset="0"/>
                <a:cs typeface="Times New Roman" pitchFamily="18" charset="0"/>
              </a:rPr>
              <a:t/>
            </a:r>
            <a:br>
              <a:rPr lang="ru-RU" sz="2800" b="1" i="1" dirty="0" smtClean="0">
                <a:latin typeface="Times New Roman" pitchFamily="18" charset="0"/>
                <a:cs typeface="Times New Roman" pitchFamily="18" charset="0"/>
              </a:rPr>
            </a:br>
            <a:r>
              <a:rPr lang="ru-RU" sz="2800" b="1" i="1" dirty="0" smtClean="0">
                <a:latin typeface="Times New Roman" pitchFamily="18" charset="0"/>
                <a:cs typeface="Times New Roman" pitchFamily="18" charset="0"/>
              </a:rPr>
              <a:t/>
            </a:r>
            <a:br>
              <a:rPr lang="ru-RU" sz="2800" b="1" i="1" dirty="0" smtClean="0">
                <a:latin typeface="Times New Roman" pitchFamily="18" charset="0"/>
                <a:cs typeface="Times New Roman" pitchFamily="18" charset="0"/>
              </a:rPr>
            </a:br>
            <a:r>
              <a:rPr lang="ru-RU" sz="2800" b="1" i="1" dirty="0" smtClean="0">
                <a:latin typeface="Times New Roman" pitchFamily="18" charset="0"/>
                <a:cs typeface="Times New Roman" pitchFamily="18" charset="0"/>
              </a:rPr>
              <a:t/>
            </a:r>
            <a:br>
              <a:rPr lang="ru-RU" sz="2800" b="1" i="1" dirty="0" smtClean="0">
                <a:latin typeface="Times New Roman" pitchFamily="18" charset="0"/>
                <a:cs typeface="Times New Roman" pitchFamily="18" charset="0"/>
              </a:rPr>
            </a:br>
            <a:r>
              <a:rPr lang="ru-RU" sz="2800" b="1" i="1" dirty="0" smtClean="0">
                <a:latin typeface="Times New Roman" pitchFamily="18" charset="0"/>
                <a:cs typeface="Times New Roman" pitchFamily="18" charset="0"/>
              </a:rPr>
              <a:t/>
            </a:r>
            <a:br>
              <a:rPr lang="ru-RU" sz="2800" b="1" i="1" dirty="0" smtClean="0">
                <a:latin typeface="Times New Roman" pitchFamily="18" charset="0"/>
                <a:cs typeface="Times New Roman" pitchFamily="18" charset="0"/>
              </a:rPr>
            </a:br>
            <a:r>
              <a:rPr lang="ru-RU" sz="3100" b="1" i="1" dirty="0" smtClean="0">
                <a:latin typeface="Times New Roman" pitchFamily="18" charset="0"/>
                <a:cs typeface="Times New Roman" pitchFamily="18" charset="0"/>
              </a:rPr>
              <a:t>Спасибо за внимание!</a:t>
            </a:r>
            <a:br>
              <a:rPr lang="ru-RU" sz="3100" b="1" i="1" dirty="0" smtClean="0">
                <a:latin typeface="Times New Roman" pitchFamily="18" charset="0"/>
                <a:cs typeface="Times New Roman" pitchFamily="18" charset="0"/>
              </a:rPr>
            </a:br>
            <a:r>
              <a:rPr lang="ru-RU" sz="2800" b="1" i="1" dirty="0" smtClean="0">
                <a:latin typeface="Times New Roman" pitchFamily="18" charset="0"/>
                <a:cs typeface="Times New Roman" pitchFamily="18" charset="0"/>
              </a:rPr>
              <a:t/>
            </a:r>
            <a:br>
              <a:rPr lang="ru-RU" sz="2800" b="1" i="1" dirty="0" smtClean="0">
                <a:latin typeface="Times New Roman" pitchFamily="18" charset="0"/>
                <a:cs typeface="Times New Roman" pitchFamily="18" charset="0"/>
              </a:rPr>
            </a:br>
            <a:r>
              <a:rPr lang="ru-RU" sz="2800" b="1" i="1" dirty="0" smtClean="0">
                <a:latin typeface="Times New Roman" pitchFamily="18" charset="0"/>
                <a:cs typeface="Times New Roman" pitchFamily="18" charset="0"/>
              </a:rPr>
              <a:t/>
            </a:r>
            <a:br>
              <a:rPr lang="ru-RU" sz="2800" b="1" i="1" dirty="0" smtClean="0">
                <a:latin typeface="Times New Roman" pitchFamily="18" charset="0"/>
                <a:cs typeface="Times New Roman" pitchFamily="18" charset="0"/>
              </a:rPr>
            </a:br>
            <a:r>
              <a:rPr lang="ru-RU" sz="2000" b="1" dirty="0" smtClean="0">
                <a:solidFill>
                  <a:srgbClr val="222222"/>
                </a:solidFill>
                <a:latin typeface="Times New Roman" pitchFamily="18" charset="0"/>
                <a:cs typeface="Times New Roman" pitchFamily="18" charset="0"/>
              </a:rPr>
              <a:t> </a:t>
            </a:r>
            <a:r>
              <a:rPr lang="ru-RU" sz="2000" b="1" dirty="0" smtClean="0">
                <a:solidFill>
                  <a:srgbClr val="222222"/>
                </a:solidFill>
                <a:latin typeface="Times New Roman" pitchFamily="18" charset="0"/>
                <a:cs typeface="Times New Roman" pitchFamily="18" charset="0"/>
              </a:rPr>
              <a:t>Полезные </a:t>
            </a:r>
            <a:r>
              <a:rPr lang="ru-RU" sz="2000" b="1" smtClean="0">
                <a:solidFill>
                  <a:srgbClr val="222222"/>
                </a:solidFill>
                <a:latin typeface="Times New Roman" pitchFamily="18" charset="0"/>
                <a:cs typeface="Times New Roman" pitchFamily="18" charset="0"/>
              </a:rPr>
              <a:t>ссылки </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b="1" dirty="0" smtClean="0">
                <a:solidFill>
                  <a:srgbClr val="222222"/>
                </a:solidFill>
                <a:latin typeface="Times New Roman" pitchFamily="18" charset="0"/>
                <a:cs typeface="Times New Roman" pitchFamily="18" charset="0"/>
              </a:rPr>
              <a:t>Курс по развитию вашего ребенка от 3 до 7 лет</a:t>
            </a:r>
            <a:r>
              <a:rPr lang="ru-RU" sz="2000" b="1" dirty="0" smtClean="0">
                <a:solidFill>
                  <a:srgbClr val="2C496D"/>
                </a:solidFill>
                <a:latin typeface="Times New Roman" pitchFamily="18" charset="0"/>
                <a:ea typeface="Calibri" pitchFamily="34" charset="0"/>
                <a:cs typeface="Times New Roman" pitchFamily="18" charset="0"/>
                <a:hlinkClick r:id="rId3"/>
              </a:rPr>
              <a:t/>
            </a:r>
            <a:br>
              <a:rPr lang="ru-RU" sz="2000" b="1" dirty="0" smtClean="0">
                <a:solidFill>
                  <a:srgbClr val="2C496D"/>
                </a:solidFill>
                <a:latin typeface="Times New Roman" pitchFamily="18" charset="0"/>
                <a:ea typeface="Calibri" pitchFamily="34" charset="0"/>
                <a:cs typeface="Times New Roman" pitchFamily="18" charset="0"/>
                <a:hlinkClick r:id="rId3"/>
              </a:rPr>
            </a:br>
            <a:r>
              <a:rPr lang="ru-RU" sz="2000" b="1" dirty="0" smtClean="0">
                <a:solidFill>
                  <a:srgbClr val="2C496D"/>
                </a:solidFill>
                <a:latin typeface="Times New Roman" pitchFamily="18" charset="0"/>
                <a:ea typeface="Calibri" pitchFamily="34" charset="0"/>
                <a:cs typeface="Times New Roman" pitchFamily="18" charset="0"/>
                <a:hlinkClick r:id="rId3"/>
              </a:rPr>
              <a:t>https://ponyatno.ru/?utm_source=yandex&amp;utm_medium=cpc&amp;utm_campaign=Poisk_Moskva_Obshee&amp;utm_term=развитие%20ребенка&amp;yclid=1663261857010453374</a:t>
            </a:r>
            <a:r>
              <a:rPr lang="ru-RU" sz="2000" dirty="0" smtClean="0">
                <a:latin typeface="Times New Roman" pitchFamily="18" charset="0"/>
                <a:cs typeface="Times New Roman" pitchFamily="18" charset="0"/>
              </a:rPr>
              <a:t> </a:t>
            </a:r>
            <a:endParaRPr lang="ru-RU" sz="2000" b="1"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900igr.net/up/datai/84765/0002-003-.pn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457200" y="1556792"/>
            <a:ext cx="8229600" cy="4608512"/>
          </a:xfrm>
        </p:spPr>
        <p:txBody>
          <a:bodyPr>
            <a:normAutofit fontScale="90000"/>
          </a:bodyPr>
          <a:lstStyle/>
          <a:p>
            <a:r>
              <a:rPr lang="ru-RU" sz="3100" dirty="0" smtClean="0">
                <a:latin typeface="Times New Roman" pitchFamily="18" charset="0"/>
                <a:cs typeface="Times New Roman" pitchFamily="18" charset="0"/>
              </a:rPr>
              <a:t>Не перехваливайте ребенка, но и не забывайте поощрять, когда он этого заслуживает.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Поощряйте в ребенке инициативу.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Не забывайте, что малыш внимательно наблюдает за Вами. Показывайте своим примером адекватность отношения к успехам и неудачам. Сравните: «У мамы не получился пирог, ну ничего,  в следующий раз положим больше муки»  «Ужас! Пирог не получился! Никогда больше не буду печь!» </a:t>
            </a:r>
            <a:br>
              <a:rPr lang="ru-RU" sz="31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a:t>
            </a:r>
            <a:r>
              <a:rPr lang="ru-RU" sz="3100" dirty="0" smtClean="0">
                <a:latin typeface="Times New Roman" pitchFamily="18" charset="0"/>
                <a:cs typeface="Times New Roman" pitchFamily="18" charset="0"/>
              </a:rPr>
              <a:t>Не сравнивайте ребенка с другими детьми. Сравнивайте его с самим собой (тем, какой он был вчера или будет завтра).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Не бойтесь искренне любить своего ребенка и показывать ему свою любовь!» </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i="1" dirty="0" smtClean="0">
                <a:latin typeface="Times New Roman" pitchFamily="18" charset="0"/>
                <a:cs typeface="Times New Roman" pitchFamily="18" charset="0"/>
              </a:rPr>
              <a:t/>
            </a:r>
            <a:br>
              <a:rPr lang="ru-RU" sz="2800" i="1" dirty="0" smtClean="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900igr.net/up/datai/84765/0002-003-.pn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457200" y="274638"/>
            <a:ext cx="8229600" cy="5818658"/>
          </a:xfrm>
        </p:spPr>
        <p:txBody>
          <a:bodyPr>
            <a:normAutofit/>
          </a:bodyPr>
          <a:lstStyle/>
          <a:p>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b="1" i="1" dirty="0">
                <a:latin typeface="Times New Roman" pitchFamily="18" charset="0"/>
                <a:cs typeface="Times New Roman" pitchFamily="18" charset="0"/>
              </a:rPr>
              <a:t>Игры, </a:t>
            </a:r>
            <a:r>
              <a:rPr lang="ru-RU" sz="2800" b="1" i="1" dirty="0" smtClean="0">
                <a:latin typeface="Times New Roman" pitchFamily="18" charset="0"/>
                <a:cs typeface="Times New Roman" pitchFamily="18" charset="0"/>
              </a:rPr>
              <a:t/>
            </a:r>
            <a:br>
              <a:rPr lang="ru-RU" sz="2800" b="1" i="1" dirty="0" smtClean="0">
                <a:latin typeface="Times New Roman" pitchFamily="18" charset="0"/>
                <a:cs typeface="Times New Roman" pitchFamily="18" charset="0"/>
              </a:rPr>
            </a:br>
            <a:r>
              <a:rPr lang="ru-RU" sz="2800" b="1" i="1" dirty="0" smtClean="0">
                <a:latin typeface="Times New Roman" pitchFamily="18" charset="0"/>
                <a:cs typeface="Times New Roman" pitchFamily="18" charset="0"/>
              </a:rPr>
              <a:t>которые </a:t>
            </a:r>
            <a:r>
              <a:rPr lang="ru-RU" sz="2800" b="1" i="1" dirty="0">
                <a:latin typeface="Times New Roman" pitchFamily="18" charset="0"/>
                <a:cs typeface="Times New Roman" pitchFamily="18" charset="0"/>
              </a:rPr>
              <a:t>помогут лучше узнать ребенка, сформировать и поддержать у него коммуникативную активность:</a:t>
            </a: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900igr.net/up/datai/84765/0002-003-.pn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457200" y="274638"/>
            <a:ext cx="8229600" cy="5818658"/>
          </a:xfrm>
        </p:spPr>
        <p:txBody>
          <a:bodyPr>
            <a:normAutofit/>
          </a:bodyPr>
          <a:lstStyle/>
          <a:p>
            <a:r>
              <a:rPr lang="ru-RU" sz="2800" b="1" i="1" dirty="0">
                <a:latin typeface="Times New Roman" pitchFamily="18" charset="0"/>
                <a:cs typeface="Times New Roman" pitchFamily="18" charset="0"/>
              </a:rPr>
              <a:t>«Имя»</a:t>
            </a:r>
            <a:r>
              <a:rPr lang="ru-RU" sz="2800" i="1" dirty="0">
                <a:latin typeface="Times New Roman" pitchFamily="18" charset="0"/>
                <a:cs typeface="Times New Roman" pitchFamily="18" charset="0"/>
              </a:rPr>
              <a:t> </a:t>
            </a: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Можно предложить ребенку придумать себе имя, которое он хотел бы иметь, или оставить свое. Спросите, почему ему не нравится или нравится его имя, почему бы он хотел, чтобы его называли по-другому. Эта игра может дать дополнительную информацию о самооценку малыша. Ведь часто отказ от своего имени означает, что ребенок недоволен собой или хочет быть лучше, чем он есть сейчас. </a:t>
            </a:r>
            <a:br>
              <a:rPr lang="ru-RU" sz="2800" dirty="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900igr.net/up/datai/84765/0002-003-.pn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457200" y="274638"/>
            <a:ext cx="8229600" cy="5890666"/>
          </a:xfrm>
        </p:spPr>
        <p:txBody>
          <a:bodyPr>
            <a:normAutofit/>
          </a:bodyPr>
          <a:lstStyle/>
          <a:p>
            <a:r>
              <a:rPr lang="ru-RU" sz="2800" b="1" i="1" dirty="0">
                <a:latin typeface="Times New Roman" pitchFamily="18" charset="0"/>
                <a:cs typeface="Times New Roman" pitchFamily="18" charset="0"/>
              </a:rPr>
              <a:t>«Жмурки»</a:t>
            </a:r>
            <a:r>
              <a:rPr lang="ru-RU" sz="2800" i="1" dirty="0">
                <a:latin typeface="Times New Roman" pitchFamily="18" charset="0"/>
                <a:cs typeface="Times New Roman" pitchFamily="18" charset="0"/>
              </a:rPr>
              <a:t> </a:t>
            </a: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Эта старая, всем известная игра очень полезна: она поможет ребенку почувствовать себя в роли лидера, что может, в случае успеха, значительно воздействовать на самооценку. Можно играть в классические «Жмурки» (с завязанными глазами «</a:t>
            </a:r>
            <a:r>
              <a:rPr lang="ru-RU" sz="2800" dirty="0" err="1">
                <a:latin typeface="Times New Roman" pitchFamily="18" charset="0"/>
                <a:cs typeface="Times New Roman" pitchFamily="18" charset="0"/>
              </a:rPr>
              <a:t>жмурка</a:t>
            </a:r>
            <a:r>
              <a:rPr lang="ru-RU" sz="2800" dirty="0">
                <a:latin typeface="Times New Roman" pitchFamily="18" charset="0"/>
                <a:cs typeface="Times New Roman" pitchFamily="18" charset="0"/>
              </a:rPr>
              <a:t>» ищет детей по голосу и отгадывает на ощупь, кто это); можно дать в руки детям колокольчик и т.д. </a:t>
            </a:r>
            <a:br>
              <a:rPr lang="ru-RU" sz="2800" dirty="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900igr.net/up/datai/84765/0002-003-.pn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457200" y="274638"/>
            <a:ext cx="8229600" cy="5962674"/>
          </a:xfrm>
        </p:spPr>
        <p:txBody>
          <a:bodyPr>
            <a:normAutofit/>
          </a:bodyPr>
          <a:lstStyle/>
          <a:p>
            <a:r>
              <a:rPr lang="ru-RU" sz="2800" b="1" i="1" dirty="0">
                <a:latin typeface="Times New Roman" pitchFamily="18" charset="0"/>
                <a:cs typeface="Times New Roman" pitchFamily="18" charset="0"/>
              </a:rPr>
              <a:t>«Зеркало»</a:t>
            </a:r>
            <a:r>
              <a:rPr lang="ru-RU" sz="2800" i="1" dirty="0">
                <a:latin typeface="Times New Roman" pitchFamily="18" charset="0"/>
                <a:cs typeface="Times New Roman" pitchFamily="18" charset="0"/>
              </a:rPr>
              <a:t> </a:t>
            </a: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В эту игру можно играть вдвоем с ребенком или с несколькими детьми. Ребенок смотрится в «зеркало», которое повторяет все его движения, жесты, мимику. «Зеркалом» может быть родитель или другой ребенок. Можно изображать не себя, а кого-нибудь другого, «Зеркало» должно отгадать, потом поменяйтесь ролями. Игра помогает ребенку открыться, почувствовать себя более свободно, раскованно. </a:t>
            </a:r>
            <a:br>
              <a:rPr lang="ru-RU" sz="2800" dirty="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900igr.net/up/datai/84765/0002-003-.pn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457200" y="274638"/>
            <a:ext cx="8229600" cy="5818658"/>
          </a:xfrm>
        </p:spPr>
        <p:txBody>
          <a:bodyPr>
            <a:normAutofit/>
          </a:bodyPr>
          <a:lstStyle/>
          <a:p>
            <a:r>
              <a:rPr lang="ru-RU" sz="2800" dirty="0">
                <a:latin typeface="Times New Roman" pitchFamily="18" charset="0"/>
                <a:cs typeface="Times New Roman" pitchFamily="18" charset="0"/>
              </a:rPr>
              <a:t>Можно поиграть и в </a:t>
            </a:r>
            <a:r>
              <a:rPr lang="ru-RU" sz="2800" b="1" i="1" dirty="0">
                <a:latin typeface="Times New Roman" pitchFamily="18" charset="0"/>
                <a:cs typeface="Times New Roman" pitchFamily="18" charset="0"/>
              </a:rPr>
              <a:t>«Прятки»,</a:t>
            </a:r>
            <a:r>
              <a:rPr lang="ru-RU" sz="2800" dirty="0">
                <a:latin typeface="Times New Roman" pitchFamily="18" charset="0"/>
                <a:cs typeface="Times New Roman" pitchFamily="18" charset="0"/>
              </a:rPr>
              <a:t> и в </a:t>
            </a:r>
            <a:r>
              <a:rPr lang="ru-RU" sz="2800" b="1" i="1" dirty="0">
                <a:latin typeface="Times New Roman" pitchFamily="18" charset="0"/>
                <a:cs typeface="Times New Roman" pitchFamily="18" charset="0"/>
              </a:rPr>
              <a:t>«Магазин»,</a:t>
            </a:r>
            <a:r>
              <a:rPr lang="ru-RU" sz="2800" dirty="0">
                <a:latin typeface="Times New Roman" pitchFamily="18" charset="0"/>
                <a:cs typeface="Times New Roman" pitchFamily="18" charset="0"/>
              </a:rPr>
              <a:t> и просто надувать шары, кто быстрее. Главное, чтобы ребенок успешно справлялся с заданиями и учился достойно проигрывать. </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Умение воспринимать себя адекватно ощущениям окружающих станет основой коммуникативных навыков, которые нужно формировать в дошкольном возрасте. </a:t>
            </a:r>
            <a:br>
              <a:rPr lang="ru-RU" sz="2800" dirty="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TotalTime>
  <Words>394</Words>
  <Application>Microsoft Office PowerPoint</Application>
  <PresentationFormat>Экран (4:3)</PresentationFormat>
  <Paragraphs>34</Paragraphs>
  <Slides>34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34</vt:i4>
      </vt:variant>
    </vt:vector>
  </HeadingPairs>
  <TitlesOfParts>
    <vt:vector size="35" baseType="lpstr">
      <vt:lpstr>Тема Office</vt:lpstr>
      <vt:lpstr>Методические рекомендации  для родителей  по развитию  дошкольников 4-6 лет</vt:lpstr>
      <vt:lpstr>«Всестороннее развитие ребёнка –  это ребёнок, который интересуется всем: и спортом, и музыкой, и трудом»                                          Народная мудрость</vt:lpstr>
      <vt:lpstr>«Советы родителям  о социально-коммуникативном развитии дошкольников» «Не оберегайте ребенка от повседневных дел, не стремитесь решить за него все проблемы, но и не перегружайте его. Пусть малыш поможет с уборкой, сам польет цветок, получит удовольствие от сделанного и заслуженную похвалу. Не нужно ставить перед ним непосильные задачи, для выполнения которых он еще просто не дорос.  Если малыш давно умеет сам есть ложкой, не нужно каждый раз за это хвалить, но если у него получилось поесть аккуратно, не размазав кашу по всему столу, обязательно отметьте это достижение. </vt:lpstr>
      <vt:lpstr>Не перехваливайте ребенка, но и не забывайте поощрять, когда он этого заслуживает.  Поощряйте в ребенке инициативу.  Не забывайте, что малыш внимательно наблюдает за Вами. Показывайте своим примером адекватность отношения к успехам и неудачам. Сравните: «У мамы не получился пирог, ну ничего,  в следующий раз положим больше муки»  «Ужас! Пирог не получился! Никогда больше не буду печь!»   Не сравнивайте ребенка с другими детьми. Сравнивайте его с самим собой (тем, какой он был вчера или будет завтра).  Не бойтесь искренне любить своего ребенка и показывать ему свою любовь!»   </vt:lpstr>
      <vt:lpstr> Игры,  которые помогут лучше узнать ребенка, сформировать и поддержать у него коммуникативную активность: </vt:lpstr>
      <vt:lpstr>«Имя»  Можно предложить ребенку придумать себе имя, которое он хотел бы иметь, или оставить свое. Спросите, почему ему не нравится или нравится его имя, почему бы он хотел, чтобы его называли по-другому. Эта игра может дать дополнительную информацию о самооценку малыша. Ведь часто отказ от своего имени означает, что ребенок недоволен собой или хочет быть лучше, чем он есть сейчас.  </vt:lpstr>
      <vt:lpstr>«Жмурки»  Эта старая, всем известная игра очень полезна: она поможет ребенку почувствовать себя в роли лидера, что может, в случае успеха, значительно воздействовать на самооценку. Можно играть в классические «Жмурки» (с завязанными глазами «жмурка» ищет детей по голосу и отгадывает на ощупь, кто это); можно дать в руки детям колокольчик и т.д.  </vt:lpstr>
      <vt:lpstr>«Зеркало»  В эту игру можно играть вдвоем с ребенком или с несколькими детьми. Ребенок смотрится в «зеркало», которое повторяет все его движения, жесты, мимику. «Зеркалом» может быть родитель или другой ребенок. Можно изображать не себя, а кого-нибудь другого, «Зеркало» должно отгадать, потом поменяйтесь ролями. Игра помогает ребенку открыться, почувствовать себя более свободно, раскованно.  </vt:lpstr>
      <vt:lpstr>Можно поиграть и в «Прятки», и в «Магазин», и просто надувать шары, кто быстрее. Главное, чтобы ребенок успешно справлялся с заданиями и учился достойно проигрывать.  Умение воспринимать себя адекватно ощущениям окружающих станет основой коммуникативных навыков, которые нужно формировать в дошкольном возрасте.  </vt:lpstr>
      <vt:lpstr>При правильном и последовательном руководстве взрослых игра становится важным средством нравственного, умственного и речевого развития детей. Через формирование и обогащение предметной и игровой деятельности можно влиять на все стороны развития ребенка.  Моделируя взаимоотношения людей, их поступки, перенося в игры нормы поведения, можно влиять на усвоение детьми в игровой форме простейших нравственных правил, что в других видах деятельности постигается преимущественно через речь в более поздние сроки и с большим трудом </vt:lpstr>
      <vt:lpstr>«Советы родителям  о познавательном  развитии дошкольников»  Развитие восприятия Восприятие — это отражение сознанием человека предметов и явлений действительности в момент их воздействия на органы чувств. Развитие восприятия не происходит само собой. Здесь велика роль взрослого, который специально организует деятельность учащихся по восприятию тех или иных объектов, учит выявлять существенные признаки, свойства предметов и явлений.  </vt:lpstr>
      <vt:lpstr>  Игры и упражнения, способствующие развитию восприятия. «Перевертыши». Взрослый рисует геометрические фигуры: квадрат, треугольник и т.д. Ребенок должен превратить их в любой рисунок. «Узнай форму». Ребенок должен узнать в окружающих предметах форму геометрической фигуры. «Найди отличия». Ребенок учится находить отличия в похожих предметах. «О чем я говорю?». Взрослый описывает какой-либо предмет, а ребенок должен догадаться, и наоборот. «Какое время года?». Взрослый называет время года, а ребенок называет его признаки. «Угадай предмет». Взрослый рисует пунктиром или точками очертание предмета, ребенок должен узнать предмет. </vt:lpstr>
      <vt:lpstr>Учите ребенка: Различать форму предметов и геометрические фигуры. Делить геометрические фигуры на 1,2,3, 4 равные части. Сравнивать предметы по величине (длине, ширине, высоте). Выражать словами, какой предмет больше (меньше), длиннее (короче), выше (ниже), шире (уже). Сравнивать до 10 предметов, различных по величине. Измерять длину предметов с помощью условной мерки (нитки). Анализировать предмет, выделять в нем мелкие детали. </vt:lpstr>
      <vt:lpstr>Различать не только цвета, но и их оттенки. Различать и называть части суток, их последовательность. Понимать значение слов вчера, сегодня, завтра. Знать дни недели, месяцы года. Различать основные признаки разных времен года. Различать предметы на ощупь. Внимательно и последовательно рассматривать предмет и явление. Ориентироваться в пространстве по картине: слева, справа, вверху, внизу, перед, за, между, рядом.</vt:lpstr>
      <vt:lpstr>«Советы родителям  о речевом развитии дошкольников»   Очень важно помогать ребенку развивать речь самостоятельно. Начиная с четырех лет словарный запас у детей быстро увеличивается. Поэтому для того чтобы ребенок научился правильно разговаривать, родителям следует обратить внимание  на следующие рекомендации: </vt:lpstr>
      <vt:lpstr>1. В разговоре со своим ребенком говорите правильно, не коверкая слова, четко и внятно (без лепета и «детских слов»). 2. Развивайте у ребенка мышцы челюсти и языка (для этого есть нехитрые упражнения, например: нужно надувать щеки, полоскать рот, перекатывать воздух из одной щеки в другую и т.д.). 3. Как можно больше читайте ребенку. Небольшие стихи и сказки – лучший вариант. 4. Не плохо было бы выполнять артикуляционную гимнастику. </vt:lpstr>
      <vt:lpstr>5. Разговаривайте со своим ребенком, отвечайте на его вопросы, просите рассказывать о тех или иных событиях, составлять маленькие рассказы (по картинкам, описание предмета). 6. Развивайте мелкую моторику, речевое дыхание, темп и ритм произношения с помощью музыкальных занятий. 7. Не ограничивайте общение ребенка со сверстниками. 8. Старайтесь облекать занятия в игровую форму, не стоит принуждать ребенка. </vt:lpstr>
      <vt:lpstr>Слайд 18</vt:lpstr>
      <vt:lpstr>Артикуляционная гимнастика Упражнения выполняются напротив зеркала, в котором ребенок видит свое отражение и отражение родителя, который с ним занимается. 1. «Вкусное варенье» - рот открыт, тонким языком проводим по верхней губе вправо, затем влево. Подбородок неподвижен, рот не закрываем. До 10 раз. 2. «Иголочка» - рот широко открыт, высунуть тонкий язык, тянуться языком к своему отражению в зеркале (только языком). Счет до 10.  </vt:lpstr>
      <vt:lpstr> 3. «Качели» - рот широко открыт, язык лежит на нижней губе, затем поднимаем его к верхней губе, потом опять опускаем вниз. Счет до 10.  4. «Лопата» - рот широко открыт, расслабленный язык лежит на нижней губе. Следить за тем, чтобы язык не двигался. Задержаться в такой позе на 5-10 секунд.  5. «Часики» - рот приоткрыт, губы растянуты в улыбке, острый язычок дотрагивается поочередно до уголков губ. Подбородок неподвижен, рот не закрываем. До 10 раз. 6. «Горка» - рот широко открыт, язык упирается в нижние зубы (изнутри). Фиксируем позицию и медленно закрываем рот, язык не расслабляем. 10 р. </vt:lpstr>
      <vt:lpstr>7. «Птенчик» - рот открываем, затем закрываем. Следить за тем, чтобы язык лежал неподвижно. Рот удерживаем открытым 5-10 секунд. 8. «Конфетка» - не открывая рта, поочередно упираемся языком в стенки щек (катаем конфетку). До 10 раз. 9. «Улыбка» - растянуть уголки губ, так, чтобы стали видны зубы, затем расслабить. До 10 раз. 10. «Хоботок» - губы вытягиваем вперед (как будто произносим звук «У»), задерживаем в такой позе 5-10 секунд, затем расслабляем губы. 11. «Хомячок» - закрыв рот, надуваем щеки и задерживаемся в такой позиции 5-10 секунд.</vt:lpstr>
      <vt:lpstr>«Советы родителям  о художественно-эстетическом развитии дошкольников» "Как организовать домашнее занятие по рисованию" Любая деятельность детей, а художественная по своему содержанию особенно, требует соответствующей организации предметной пространственной среды. По этому так важно для домашних занятий рисованием правильно подобрать необходимый изобразительный материал и создать специально оборудованный уголок творчества. </vt:lpstr>
      <vt:lpstr>В первую очередь родителям необходимо приобрести разнообразный художественный материал: хорошую бумагу разного формата, гуашь, кисти, простые и цветные карандаши, восковые и пастельные мелки, фломастеры. Все материалы должны быть безопасными для малыша. Краски, мелки, пластилин и прочие материалы для творчества нужны детям для создания шедевров, поэтому такие материалы расходуются очень быстро. А что, если приготовление красок, мелков тоже сделать маленьким творческим приключением?  </vt:lpstr>
      <vt:lpstr>Совместная деятельность родителя и ребенка очень ценна, она усиливает эмоциональную связь, способствует созданию семейной творческой атмосферы. Показывая своему ребенку, что многие вещи можно сделать своими руками, вы развиваете его фантазию, творческое воображение, креативности, обучаете строить творческие ассоциации при взгляде на обычные предметы. Кроме того, ребенок ощущает свою значимость, научившись делать пластилин или краски. </vt:lpstr>
      <vt:lpstr> Пластилин для лепки Масса для лепки, которую мы приготовим упругая и пружинистая. Для этого нам понадобятся продукты:  1 стакан муки;  ½ стакана мелкой соли;  6 столовых ложек лимонного сока;  Вода;  1столовая ложка растительного масла;  В качестве красителей – любые краски;  Емкости для хранения. </vt:lpstr>
      <vt:lpstr>Краски из мелков Из остатков цветных мелков для асфальта получаются яркие краски! Ими можно рисовать и на бумаге, и на мольберте и на асфальте. Для этого нужно измельчить мелки в порошок. Насыпать порошок в емкости и налить в каждую из них столько горячей воды, чтобы консистенция красок была полужидкая, как тесто на блины. Рисунки по мере высыхания становятся яркими. </vt:lpstr>
      <vt:lpstr>Аквагрим Большинство детей любят, чтобы им на лице нарисовали какого либо героя или животного, но обычно аквагримеры бывают на праздниках или мероприятиях. Так почему же не устроить гримерную прямо дома хоть каждый день? Это станет возможным благодаря собственным краскам для кожи. Для их изготовления нужны:  1 часть крахмала (кукурузного или картофельного);  1 часть детского лосьона для тела;  ¼ часть растительного масла;  Краски, отмывающиеся с кожи  Баночки для хранения красок  </vt:lpstr>
      <vt:lpstr>Увлекательные занятия эти нетрадиционные техники рисования или создания изображений различными методами. Один из которых — создание узоров на молоке. Для смелых творческих экспериментов понадобятся очень простые и безопасные ингредиенты: - цельное молоко, не обезжиренное или домашнее. - разведенные в воде красители, пищевые или для ткани. Их можно приобрести в магазинах для художников или взять порошок и растворить в воде самим. - жидкое мыло или средство для мытья посуды. - плоский лоток или тарелка.  Удачных вам совместных поделок!  </vt:lpstr>
      <vt:lpstr>«Советы родителям  о физическом  развитии дошкольников» Необходимо ежедневно заниматься физическим развитием своего чада – придумывать и играть в подвижные игры, приучать его к зарядке. Зарядка может состоять из комплекса простейших упражнений на разгибание и сгибание конечностей, повороты и приседания. Она не только оказывает положительное влияние на физическое состояние малыша, его иммунную систему, но и приучает к дисциплине и порядку. </vt:lpstr>
      <vt:lpstr>Малыша 4-5 лет необходимо водить на специальные занятия. Для развития физической активности мальчика можно записать в спортивную секцию, а девочку водить на танцевальные занятия. Родители должны способствовать развитию социальной активности своего чада. Ребёнок должен регулярно видеть других детей, общаться с ними, играться в парках, на детских площадках. Дома необходимо читать с малышом сказки, обсуждать их, а также заниматься рисованием и лепкой из пластилина, глины или теста. Эти занятия укрепят мышцы ладони и понемногу подготовят руку к письму. </vt:lpstr>
      <vt:lpstr>Стоит заниматься и играми, направленными на развитие мелкой моторики – сбор различных конструкторов, пазлов. Ребёнок должен помогать маме и папе в домашних делах. К 4 годам у него уже должны быть свои обязанности: убирать игрушки, вытирать пыль, собирать посуду со стола. Чтобы следить за физическим здоровьем ребёнка, необходимо регулярно проходить осмотры у окулиста, хирурга, отоларинголога, кардиолога, участкового педиатра, проводить ЭКГ. </vt:lpstr>
      <vt:lpstr>К 4-5 годам у детей четко формируются преимущественные виды деятельности. Родители могут понаблюдать за своим чадом, выявить его таланты, чтобы как можно раньше начать развивать их. В соответствии с его талантами и интересами, ребёнка можно записать в кружки (рисования, лепки, гимнастики, плавания, лёгкой атлетики и т.п). В воспитании детей важным является психологический климат в семье. Отсутствие громких криков и ссор между родителями, резкого тона по отношению к малышу, создают благоприятную атмосферу как для физического, так и для психоэмоционального развития малыша. </vt:lpstr>
      <vt:lpstr>Ребёнку 5-го года жизни важно чувствовать свой успех, поэтому мама и папа должны поощрять его достижения. Если у него что-то не получается, малыша необходимо подбадривать, верить в него. Если часто делать замечания и постоянно одёргивать ребёнка, у него может пропасть всё желание стараться и достигать успеха. Стоит отметить: чем сознательнее родители относятся к воспитанию малыша, тем успешнее он развивается. </vt:lpstr>
      <vt:lpstr>       Спасибо за внимание!    Полезные ссылки  Курс по развитию вашего ребенка от 3 до 7 лет https://ponyatno.ru/?utm_source=yandex&amp;utm_medium=cpc&amp;utm_campaign=Poisk_Moskva_Obshee&amp;utm_term=развитие%20ребенка&amp;yclid=1663261857010453374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PrintMaster</dc:creator>
  <cp:lastModifiedBy>Пользователь Windows</cp:lastModifiedBy>
  <cp:revision>23</cp:revision>
  <dcterms:created xsi:type="dcterms:W3CDTF">2020-06-22T13:23:21Z</dcterms:created>
  <dcterms:modified xsi:type="dcterms:W3CDTF">2020-06-23T02:10:19Z</dcterms:modified>
</cp:coreProperties>
</file>